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3"/>
    <p:sldMasterId id="2147483711" r:id="rId4"/>
    <p:sldMasterId id="2147483712" r:id="rId5"/>
    <p:sldMasterId id="2147483713" r:id="rId6"/>
    <p:sldMasterId id="2147483714" r:id="rId7"/>
    <p:sldMasterId id="214748371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</p:sldIdLst>
  <p:sldSz cy="6858000" cx="12192000"/>
  <p:notesSz cx="6858000" cy="9144000"/>
  <p:embeddedFontLst>
    <p:embeddedFont>
      <p:font typeface="Tahoma"/>
      <p:regular r:id="rId64"/>
      <p:bold r:id="rId65"/>
    </p:embeddedFont>
    <p:embeddedFont>
      <p:font typeface="Noto Sans Symbols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font" Target="fonts/Tahoma-regular.fntdata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font" Target="fonts/NotoSansSymbols-regular.fntdata"/><Relationship Id="rId21" Type="http://schemas.openxmlformats.org/officeDocument/2006/relationships/slide" Target="slides/slide12.xml"/><Relationship Id="rId65" Type="http://schemas.openxmlformats.org/officeDocument/2006/relationships/font" Target="fonts/Tahoma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7" Type="http://schemas.openxmlformats.org/officeDocument/2006/relationships/font" Target="fonts/NotoSansSymbols-bold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18/07/why-machine-learning-project-fail.html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16:notes"/>
          <p:cNvSpPr/>
          <p:nvPr>
            <p:ph idx="2" type="sldImg"/>
          </p:nvPr>
        </p:nvSpPr>
        <p:spPr>
          <a:xfrm>
            <a:off x="1003786" y="695134"/>
            <a:ext cx="4848989" cy="342815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6" name="Google Shape;626;p16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39001127c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39001127c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39001127c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18:notes"/>
          <p:cNvSpPr/>
          <p:nvPr>
            <p:ph idx="2" type="sldImg"/>
          </p:nvPr>
        </p:nvSpPr>
        <p:spPr>
          <a:xfrm>
            <a:off x="1143000" y="695325"/>
            <a:ext cx="4570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5" name="Google Shape;645;p18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p20:notes"/>
          <p:cNvSpPr/>
          <p:nvPr>
            <p:ph idx="2" type="sldImg"/>
          </p:nvPr>
        </p:nvSpPr>
        <p:spPr>
          <a:xfrm>
            <a:off x="1143000" y="695325"/>
            <a:ext cx="4570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8" name="Google Shape;668;p20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21:notes"/>
          <p:cNvSpPr/>
          <p:nvPr>
            <p:ph idx="2" type="sldImg"/>
          </p:nvPr>
        </p:nvSpPr>
        <p:spPr>
          <a:xfrm>
            <a:off x="1003786" y="695134"/>
            <a:ext cx="4848989" cy="342815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1" name="Google Shape;711;p21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22:notes"/>
          <p:cNvSpPr/>
          <p:nvPr>
            <p:ph idx="2" type="sldImg"/>
          </p:nvPr>
        </p:nvSpPr>
        <p:spPr>
          <a:xfrm>
            <a:off x="382588" y="695325"/>
            <a:ext cx="6091237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9" name="Google Shape;719;p22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24:notes"/>
          <p:cNvSpPr/>
          <p:nvPr>
            <p:ph idx="2" type="sldImg"/>
          </p:nvPr>
        </p:nvSpPr>
        <p:spPr>
          <a:xfrm>
            <a:off x="1143000" y="695325"/>
            <a:ext cx="4570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9" name="Google Shape;739;p24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26:notes"/>
          <p:cNvSpPr/>
          <p:nvPr>
            <p:ph idx="2" type="sldImg"/>
          </p:nvPr>
        </p:nvSpPr>
        <p:spPr>
          <a:xfrm>
            <a:off x="1143000" y="695325"/>
            <a:ext cx="4570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1" name="Google Shape;761;p26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7:notes"/>
          <p:cNvSpPr/>
          <p:nvPr>
            <p:ph idx="2" type="sldImg"/>
          </p:nvPr>
        </p:nvSpPr>
        <p:spPr>
          <a:xfrm>
            <a:off x="382588" y="685800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3" name="Google Shape;783;p27:notes"/>
          <p:cNvSpPr txBox="1"/>
          <p:nvPr>
            <p:ph idx="1" type="body"/>
          </p:nvPr>
        </p:nvSpPr>
        <p:spPr>
          <a:xfrm>
            <a:off x="687587" y="4342192"/>
            <a:ext cx="5484317" cy="411540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30:notes"/>
          <p:cNvSpPr/>
          <p:nvPr>
            <p:ph idx="2" type="sldImg"/>
          </p:nvPr>
        </p:nvSpPr>
        <p:spPr>
          <a:xfrm>
            <a:off x="1003786" y="695134"/>
            <a:ext cx="4848989" cy="342815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1" name="Google Shape;821;p30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9" name="Google Shape;859;p34:notes"/>
          <p:cNvSpPr/>
          <p:nvPr>
            <p:ph idx="2" type="sldImg"/>
          </p:nvPr>
        </p:nvSpPr>
        <p:spPr>
          <a:xfrm>
            <a:off x="1143000" y="695325"/>
            <a:ext cx="4570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0" name="Google Shape;860;p34:notes"/>
          <p:cNvSpPr txBox="1"/>
          <p:nvPr>
            <p:ph idx="1" type="body"/>
          </p:nvPr>
        </p:nvSpPr>
        <p:spPr>
          <a:xfrm>
            <a:off x="685512" y="4343231"/>
            <a:ext cx="5486976" cy="403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https://www.kdnuggets.com/2018/07/why-machine-learning-project-fail.html</a:t>
            </a:r>
            <a:endParaRPr/>
          </a:p>
        </p:txBody>
      </p:sp>
      <p:sp>
        <p:nvSpPr>
          <p:cNvPr id="1024" name="Google Shape;102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ctrTitle"/>
          </p:nvPr>
        </p:nvSpPr>
        <p:spPr>
          <a:xfrm>
            <a:off x="914400" y="22860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914400" y="914400"/>
            <a:ext cx="5080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6197600" y="914400"/>
            <a:ext cx="5080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93" name="Google Shape;193;p30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609600" y="2174875"/>
            <a:ext cx="5386917" cy="414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00" name="Google Shape;200;p31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01" name="Google Shape;201;p31"/>
          <p:cNvSpPr txBox="1"/>
          <p:nvPr>
            <p:ph idx="4" type="body"/>
          </p:nvPr>
        </p:nvSpPr>
        <p:spPr>
          <a:xfrm>
            <a:off x="6193368" y="2174875"/>
            <a:ext cx="5389033" cy="414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02" name="Google Shape;202;p31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4766733" y="273050"/>
            <a:ext cx="6815667" cy="605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609601" y="1435100"/>
            <a:ext cx="4011084" cy="4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220" name="Google Shape;220;p34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 rot="5400000">
            <a:off x="3467100" y="-1409700"/>
            <a:ext cx="52578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 rot="5400000">
            <a:off x="6972300" y="1790700"/>
            <a:ext cx="60198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 rot="5400000">
            <a:off x="1689100" y="-698500"/>
            <a:ext cx="6019800" cy="7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2617640" y="90170"/>
            <a:ext cx="6956721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428412" y="1392343"/>
            <a:ext cx="11335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2268727" y="90170"/>
            <a:ext cx="7654544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2617640" y="90170"/>
            <a:ext cx="6956721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2" type="body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2617640" y="90170"/>
            <a:ext cx="6956721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4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4" name="Google Shape;284;p45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5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0" name="Google Shape;290;p4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3" name="Google Shape;303;p48"/>
          <p:cNvSpPr txBox="1"/>
          <p:nvPr>
            <p:ph idx="2" type="body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8"/>
          <p:cNvSpPr txBox="1"/>
          <p:nvPr>
            <p:ph idx="3" type="body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48"/>
          <p:cNvSpPr txBox="1"/>
          <p:nvPr>
            <p:ph idx="4" type="body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9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9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1" name="Google Shape;321;p51"/>
          <p:cNvSpPr txBox="1"/>
          <p:nvPr>
            <p:ph idx="2" type="body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2" name="Google Shape;322;p5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2"/>
          <p:cNvSpPr/>
          <p:nvPr>
            <p:ph idx="2" type="pic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9" name="Google Shape;329;p52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2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3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54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4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4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55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5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5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5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7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6" name="Google Shape;366;p58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8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8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9"/>
          <p:cNvSpPr txBox="1"/>
          <p:nvPr>
            <p:ph idx="1" type="body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2" name="Google Shape;372;p59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9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9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60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60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0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60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5" name="Google Shape;385;p61"/>
          <p:cNvSpPr txBox="1"/>
          <p:nvPr>
            <p:ph idx="2" type="body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1"/>
          <p:cNvSpPr txBox="1"/>
          <p:nvPr>
            <p:ph idx="3" type="body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7" name="Google Shape;387;p61"/>
          <p:cNvSpPr txBox="1"/>
          <p:nvPr>
            <p:ph idx="4" type="body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6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6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6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62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6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62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63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6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4"/>
          <p:cNvSpPr txBox="1"/>
          <p:nvPr>
            <p:ph idx="1" type="body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3" name="Google Shape;403;p64"/>
          <p:cNvSpPr txBox="1"/>
          <p:nvPr>
            <p:ph idx="2" type="body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4" name="Google Shape;404;p64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4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4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5"/>
          <p:cNvSpPr/>
          <p:nvPr>
            <p:ph idx="2" type="pic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1" name="Google Shape;411;p65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5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65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6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6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6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67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8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68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p68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8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8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57912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2617640" y="90170"/>
            <a:ext cx="6956721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428412" y="1392343"/>
            <a:ext cx="11335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1" type="ftr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11200554" y="6429364"/>
            <a:ext cx="32596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rtl="0" algn="l"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hyperlink" Target="https://towardsdatascience.com/the-actual-difference-between-statistics-and-machine-learning-64b49f07ea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24.jpg"/><Relationship Id="rId13" Type="http://schemas.openxmlformats.org/officeDocument/2006/relationships/image" Target="../media/image54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9" Type="http://schemas.openxmlformats.org/officeDocument/2006/relationships/image" Target="../media/image26.jpg"/><Relationship Id="rId15" Type="http://schemas.openxmlformats.org/officeDocument/2006/relationships/image" Target="../media/image30.jpg"/><Relationship Id="rId14" Type="http://schemas.openxmlformats.org/officeDocument/2006/relationships/image" Target="../media/image33.jpg"/><Relationship Id="rId17" Type="http://schemas.openxmlformats.org/officeDocument/2006/relationships/image" Target="../media/image32.png"/><Relationship Id="rId16" Type="http://schemas.openxmlformats.org/officeDocument/2006/relationships/image" Target="../media/image31.jpg"/><Relationship Id="rId5" Type="http://schemas.openxmlformats.org/officeDocument/2006/relationships/image" Target="../media/image77.jpg"/><Relationship Id="rId6" Type="http://schemas.openxmlformats.org/officeDocument/2006/relationships/image" Target="../media/image39.jpg"/><Relationship Id="rId18" Type="http://schemas.openxmlformats.org/officeDocument/2006/relationships/image" Target="../media/image43.png"/><Relationship Id="rId7" Type="http://schemas.openxmlformats.org/officeDocument/2006/relationships/image" Target="../media/image27.jpg"/><Relationship Id="rId8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jpg"/><Relationship Id="rId10" Type="http://schemas.openxmlformats.org/officeDocument/2006/relationships/image" Target="../media/image35.jpg"/><Relationship Id="rId13" Type="http://schemas.openxmlformats.org/officeDocument/2006/relationships/image" Target="../media/image30.jpg"/><Relationship Id="rId1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image" Target="../media/image77.jpg"/><Relationship Id="rId9" Type="http://schemas.openxmlformats.org/officeDocument/2006/relationships/image" Target="../media/image29.jpg"/><Relationship Id="rId15" Type="http://schemas.openxmlformats.org/officeDocument/2006/relationships/image" Target="../media/image52.jpg"/><Relationship Id="rId14" Type="http://schemas.openxmlformats.org/officeDocument/2006/relationships/image" Target="../media/image31.jpg"/><Relationship Id="rId17" Type="http://schemas.openxmlformats.org/officeDocument/2006/relationships/image" Target="../media/image25.jpg"/><Relationship Id="rId16" Type="http://schemas.openxmlformats.org/officeDocument/2006/relationships/image" Target="../media/image56.jpg"/><Relationship Id="rId5" Type="http://schemas.openxmlformats.org/officeDocument/2006/relationships/image" Target="../media/image39.jpg"/><Relationship Id="rId6" Type="http://schemas.openxmlformats.org/officeDocument/2006/relationships/image" Target="../media/image49.jpg"/><Relationship Id="rId18" Type="http://schemas.openxmlformats.org/officeDocument/2006/relationships/image" Target="../media/image27.jpg"/><Relationship Id="rId7" Type="http://schemas.openxmlformats.org/officeDocument/2006/relationships/image" Target="../media/image26.jpg"/><Relationship Id="rId8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hyperlink" Target="http://www.grdjournals.com/uploads/article/GRDJE/V02/I05/0176/GRDJEV02I050176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nytimes.com/2022/04/15/magazine/ai-language.html" TargetMode="External"/><Relationship Id="rId4" Type="http://schemas.openxmlformats.org/officeDocument/2006/relationships/hyperlink" Target="https://medium.com/@emilymenonbender/on-nyt-magazine-on-ai-resist-the-urge-to-be-impressed-3d92fd9a0edd" TargetMode="External"/><Relationship Id="rId5" Type="http://schemas.openxmlformats.org/officeDocument/2006/relationships/image" Target="../media/image73.jpg"/><Relationship Id="rId6" Type="http://schemas.openxmlformats.org/officeDocument/2006/relationships/image" Target="../media/image7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scikit-learn.org/stable/" TargetMode="External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91.png"/><Relationship Id="rId13" Type="http://schemas.openxmlformats.org/officeDocument/2006/relationships/image" Target="../media/image93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80.jpg"/><Relationship Id="rId9" Type="http://schemas.openxmlformats.org/officeDocument/2006/relationships/image" Target="../media/image101.png"/><Relationship Id="rId15" Type="http://schemas.openxmlformats.org/officeDocument/2006/relationships/image" Target="../media/image99.png"/><Relationship Id="rId14" Type="http://schemas.openxmlformats.org/officeDocument/2006/relationships/image" Target="../media/image100.png"/><Relationship Id="rId17" Type="http://schemas.openxmlformats.org/officeDocument/2006/relationships/image" Target="../media/image92.png"/><Relationship Id="rId16" Type="http://schemas.openxmlformats.org/officeDocument/2006/relationships/image" Target="../media/image89.png"/><Relationship Id="rId5" Type="http://schemas.openxmlformats.org/officeDocument/2006/relationships/image" Target="../media/image81.png"/><Relationship Id="rId19" Type="http://schemas.openxmlformats.org/officeDocument/2006/relationships/image" Target="../media/image98.png"/><Relationship Id="rId6" Type="http://schemas.openxmlformats.org/officeDocument/2006/relationships/image" Target="../media/image86.png"/><Relationship Id="rId18" Type="http://schemas.openxmlformats.org/officeDocument/2006/relationships/image" Target="../media/image94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we are now in GPEC 447</a:t>
            </a:r>
            <a:endParaRPr/>
          </a:p>
        </p:txBody>
      </p:sp>
      <p:pic>
        <p:nvPicPr>
          <p:cNvPr id="438" name="Google Shape;43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744" y="1265943"/>
            <a:ext cx="8825966" cy="228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1001" y="4220768"/>
            <a:ext cx="2793154" cy="724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69"/>
          <p:cNvCxnSpPr/>
          <p:nvPr/>
        </p:nvCxnSpPr>
        <p:spPr>
          <a:xfrm rot="10800000">
            <a:off x="8546245" y="3482257"/>
            <a:ext cx="822323" cy="59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1" name="Google Shape;441;p69"/>
          <p:cNvCxnSpPr/>
          <p:nvPr/>
        </p:nvCxnSpPr>
        <p:spPr>
          <a:xfrm flipH="1" rot="10800000">
            <a:off x="989242" y="3811281"/>
            <a:ext cx="1060538" cy="64297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42" name="Google Shape;44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856" y="4766155"/>
            <a:ext cx="2025242" cy="888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69"/>
          <p:cNvCxnSpPr/>
          <p:nvPr/>
        </p:nvCxnSpPr>
        <p:spPr>
          <a:xfrm rot="10800000">
            <a:off x="5770439" y="3683318"/>
            <a:ext cx="653764" cy="108283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4" name="Google Shape;444;p69"/>
          <p:cNvSpPr txBox="1"/>
          <p:nvPr/>
        </p:nvSpPr>
        <p:spPr>
          <a:xfrm>
            <a:off x="9398849" y="3782205"/>
            <a:ext cx="20510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join</a:t>
            </a:r>
            <a:endParaRPr/>
          </a:p>
        </p:txBody>
      </p:sp>
      <p:pic>
        <p:nvPicPr>
          <p:cNvPr descr="Joining Data to a List of Addresses | PolicyMap" id="445" name="Google Shape;44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236" y="4337371"/>
            <a:ext cx="2646507" cy="131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9"/>
          <p:cNvSpPr txBox="1"/>
          <p:nvPr/>
        </p:nvSpPr>
        <p:spPr>
          <a:xfrm>
            <a:off x="2010293" y="3782205"/>
            <a:ext cx="20510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Geocoding</a:t>
            </a:r>
            <a:endParaRPr/>
          </a:p>
        </p:txBody>
      </p:sp>
      <p:sp>
        <p:nvSpPr>
          <p:cNvPr id="447" name="Google Shape;447;p69"/>
          <p:cNvSpPr txBox="1"/>
          <p:nvPr/>
        </p:nvSpPr>
        <p:spPr>
          <a:xfrm>
            <a:off x="6223491" y="4078057"/>
            <a:ext cx="23576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Distances, and other spatial measures</a:t>
            </a:r>
            <a:endParaRPr/>
          </a:p>
        </p:txBody>
      </p:sp>
      <p:cxnSp>
        <p:nvCxnSpPr>
          <p:cNvPr id="448" name="Google Shape;448;p69"/>
          <p:cNvCxnSpPr/>
          <p:nvPr/>
        </p:nvCxnSpPr>
        <p:spPr>
          <a:xfrm flipH="1" rot="10800000">
            <a:off x="4089816" y="3708725"/>
            <a:ext cx="280191" cy="3693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9" name="Google Shape;449;p69"/>
          <p:cNvSpPr txBox="1"/>
          <p:nvPr/>
        </p:nvSpPr>
        <p:spPr>
          <a:xfrm>
            <a:off x="3882550" y="4017058"/>
            <a:ext cx="17712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Topological relationships</a:t>
            </a:r>
            <a:endParaRPr/>
          </a:p>
        </p:txBody>
      </p:sp>
      <p:pic>
        <p:nvPicPr>
          <p:cNvPr descr="Examples of topological relationships. " id="450" name="Google Shape;450;p69"/>
          <p:cNvPicPr preferRelativeResize="0"/>
          <p:nvPr/>
        </p:nvPicPr>
        <p:blipFill rotWithShape="1">
          <a:blip r:embed="rId6">
            <a:alphaModFix/>
          </a:blip>
          <a:srcRect b="0" l="22309" r="0" t="0"/>
          <a:stretch/>
        </p:blipFill>
        <p:spPr>
          <a:xfrm>
            <a:off x="3363905" y="4663389"/>
            <a:ext cx="2014492" cy="14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600" y="2162042"/>
            <a:ext cx="2385060" cy="618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69"/>
          <p:cNvCxnSpPr/>
          <p:nvPr/>
        </p:nvCxnSpPr>
        <p:spPr>
          <a:xfrm flipH="1">
            <a:off x="9318598" y="2077947"/>
            <a:ext cx="1047743" cy="8409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3" name="Google Shape;453;p69"/>
          <p:cNvSpPr txBox="1"/>
          <p:nvPr/>
        </p:nvSpPr>
        <p:spPr>
          <a:xfrm>
            <a:off x="10087570" y="1688538"/>
            <a:ext cx="20510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Dissolve and merge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ML in a Nutshell</a:t>
            </a:r>
            <a:endParaRPr/>
          </a:p>
        </p:txBody>
      </p:sp>
      <p:sp>
        <p:nvSpPr>
          <p:cNvPr id="540" name="Google Shape;540;p7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Tens of thousands of machine learning algorithms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Hundreds new every year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Every machine learning algorithm has three components: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1" lang="en-US"/>
              <a:t>Representation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Decision trees, Random forest, Support vector machines, etc.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1" lang="en-US"/>
              <a:t>Evaluation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Accuracy, precision/recall, squared error, entropy, cost/utility, etc.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1" lang="en-US"/>
              <a:t>Optimization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Gradient descent, greedy search, etc.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Types of Learning</a:t>
            </a:r>
            <a:endParaRPr/>
          </a:p>
        </p:txBody>
      </p:sp>
      <p:sp>
        <p:nvSpPr>
          <p:cNvPr id="546" name="Google Shape;546;p79"/>
          <p:cNvSpPr txBox="1"/>
          <p:nvPr>
            <p:ph idx="1" type="body"/>
          </p:nvPr>
        </p:nvSpPr>
        <p:spPr>
          <a:xfrm>
            <a:off x="1981200" y="1600200"/>
            <a:ext cx="8382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Supervised (inductive) learning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/>
              <a:t>Training data includes desired outputs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Unsupervised learning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/>
              <a:t>Training data does not include desired outputs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Semi-supervised learning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/>
              <a:t>Training data includes a few desired outputs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Reinforcement learning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/>
              <a:t>Rewards from sequence of actions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552" name="Google Shape;552;p80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53" name="Google Shape;553;p80"/>
          <p:cNvSpPr/>
          <p:nvPr/>
        </p:nvSpPr>
        <p:spPr>
          <a:xfrm>
            <a:off x="5003045" y="18288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0"/>
          <p:cNvSpPr txBox="1"/>
          <p:nvPr/>
        </p:nvSpPr>
        <p:spPr>
          <a:xfrm>
            <a:off x="5003045" y="19812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</p:txBody>
      </p:sp>
      <p:sp>
        <p:nvSpPr>
          <p:cNvPr id="555" name="Google Shape;555;p80"/>
          <p:cNvSpPr/>
          <p:nvPr/>
        </p:nvSpPr>
        <p:spPr>
          <a:xfrm>
            <a:off x="3936245" y="20574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0"/>
          <p:cNvSpPr/>
          <p:nvPr/>
        </p:nvSpPr>
        <p:spPr>
          <a:xfrm>
            <a:off x="7060445" y="20574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0"/>
          <p:cNvSpPr txBox="1"/>
          <p:nvPr/>
        </p:nvSpPr>
        <p:spPr>
          <a:xfrm>
            <a:off x="3388289" y="1981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58" name="Google Shape;558;p80"/>
          <p:cNvSpPr txBox="1"/>
          <p:nvPr/>
        </p:nvSpPr>
        <p:spPr>
          <a:xfrm>
            <a:off x="8286057" y="1981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59" name="Google Shape;559;p80"/>
          <p:cNvSpPr/>
          <p:nvPr/>
        </p:nvSpPr>
        <p:spPr>
          <a:xfrm>
            <a:off x="5003045" y="28194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80"/>
          <p:cNvSpPr txBox="1"/>
          <p:nvPr/>
        </p:nvSpPr>
        <p:spPr>
          <a:xfrm>
            <a:off x="5003045" y="29718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</p:txBody>
      </p:sp>
      <p:sp>
        <p:nvSpPr>
          <p:cNvPr id="561" name="Google Shape;561;p80"/>
          <p:cNvSpPr/>
          <p:nvPr/>
        </p:nvSpPr>
        <p:spPr>
          <a:xfrm>
            <a:off x="3936245" y="3048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0"/>
          <p:cNvSpPr/>
          <p:nvPr/>
        </p:nvSpPr>
        <p:spPr>
          <a:xfrm>
            <a:off x="7060445" y="3048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3388289" y="29718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64" name="Google Shape;564;p80"/>
          <p:cNvSpPr txBox="1"/>
          <p:nvPr/>
        </p:nvSpPr>
        <p:spPr>
          <a:xfrm>
            <a:off x="8286057" y="29718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65" name="Google Shape;565;p80"/>
          <p:cNvSpPr txBox="1"/>
          <p:nvPr/>
        </p:nvSpPr>
        <p:spPr>
          <a:xfrm>
            <a:off x="9041645" y="2030908"/>
            <a:ext cx="8431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/>
          </a:p>
        </p:txBody>
      </p:sp>
      <p:sp>
        <p:nvSpPr>
          <p:cNvPr id="566" name="Google Shape;566;p80"/>
          <p:cNvSpPr txBox="1"/>
          <p:nvPr/>
        </p:nvSpPr>
        <p:spPr>
          <a:xfrm>
            <a:off x="8965446" y="3021508"/>
            <a:ext cx="10929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sp>
        <p:nvSpPr>
          <p:cNvPr id="567" name="Google Shape;567;p80"/>
          <p:cNvSpPr/>
          <p:nvPr/>
        </p:nvSpPr>
        <p:spPr>
          <a:xfrm>
            <a:off x="5003045" y="48006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0"/>
          <p:cNvSpPr txBox="1"/>
          <p:nvPr/>
        </p:nvSpPr>
        <p:spPr>
          <a:xfrm>
            <a:off x="5003045" y="4953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569" name="Google Shape;569;p80"/>
          <p:cNvSpPr/>
          <p:nvPr/>
        </p:nvSpPr>
        <p:spPr>
          <a:xfrm>
            <a:off x="3936245" y="50292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0"/>
          <p:cNvSpPr/>
          <p:nvPr/>
        </p:nvSpPr>
        <p:spPr>
          <a:xfrm>
            <a:off x="7060445" y="50292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0"/>
          <p:cNvSpPr txBox="1"/>
          <p:nvPr/>
        </p:nvSpPr>
        <p:spPr>
          <a:xfrm>
            <a:off x="3388289" y="49530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72" name="Google Shape;572;p80"/>
          <p:cNvSpPr txBox="1"/>
          <p:nvPr/>
        </p:nvSpPr>
        <p:spPr>
          <a:xfrm>
            <a:off x="8286057" y="49530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73" name="Google Shape;573;p80"/>
          <p:cNvSpPr txBox="1"/>
          <p:nvPr/>
        </p:nvSpPr>
        <p:spPr>
          <a:xfrm>
            <a:off x="8965446" y="5002708"/>
            <a:ext cx="10725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ID</a:t>
            </a:r>
            <a:endParaRPr/>
          </a:p>
        </p:txBody>
      </p:sp>
      <p:sp>
        <p:nvSpPr>
          <p:cNvPr id="574" name="Google Shape;574;p80"/>
          <p:cNvSpPr/>
          <p:nvPr/>
        </p:nvSpPr>
        <p:spPr>
          <a:xfrm>
            <a:off x="5021646" y="57150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0"/>
          <p:cNvSpPr txBox="1"/>
          <p:nvPr/>
        </p:nvSpPr>
        <p:spPr>
          <a:xfrm>
            <a:off x="5021646" y="5754470"/>
            <a:ext cx="1981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/>
          </a:p>
        </p:txBody>
      </p:sp>
      <p:sp>
        <p:nvSpPr>
          <p:cNvPr id="576" name="Google Shape;576;p80"/>
          <p:cNvSpPr/>
          <p:nvPr/>
        </p:nvSpPr>
        <p:spPr>
          <a:xfrm>
            <a:off x="3954846" y="5943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0"/>
          <p:cNvSpPr/>
          <p:nvPr/>
        </p:nvSpPr>
        <p:spPr>
          <a:xfrm>
            <a:off x="7079046" y="5943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0"/>
          <p:cNvSpPr txBox="1"/>
          <p:nvPr/>
        </p:nvSpPr>
        <p:spPr>
          <a:xfrm>
            <a:off x="3406890" y="5867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79" name="Google Shape;579;p80"/>
          <p:cNvSpPr txBox="1"/>
          <p:nvPr/>
        </p:nvSpPr>
        <p:spPr>
          <a:xfrm>
            <a:off x="8304658" y="5867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80" name="Google Shape;580;p80"/>
          <p:cNvSpPr txBox="1"/>
          <p:nvPr/>
        </p:nvSpPr>
        <p:spPr>
          <a:xfrm>
            <a:off x="8973835" y="5917108"/>
            <a:ext cx="10929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sp>
        <p:nvSpPr>
          <p:cNvPr id="581" name="Google Shape;581;p80"/>
          <p:cNvSpPr txBox="1"/>
          <p:nvPr/>
        </p:nvSpPr>
        <p:spPr>
          <a:xfrm>
            <a:off x="1524001" y="1371601"/>
            <a:ext cx="30078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/>
          </a:p>
        </p:txBody>
      </p:sp>
      <p:sp>
        <p:nvSpPr>
          <p:cNvPr id="582" name="Google Shape;582;p80"/>
          <p:cNvSpPr txBox="1"/>
          <p:nvPr/>
        </p:nvSpPr>
        <p:spPr>
          <a:xfrm>
            <a:off x="1524001" y="4114801"/>
            <a:ext cx="33498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1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588" name="Google Shape;588;p81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Regression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9" name="Google Shape;589;p81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590" name="Google Shape;590;p81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91" name="Google Shape;591;p81"/>
          <p:cNvSpPr/>
          <p:nvPr/>
        </p:nvSpPr>
        <p:spPr>
          <a:xfrm>
            <a:off x="5003045" y="38100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1"/>
          <p:cNvSpPr txBox="1"/>
          <p:nvPr/>
        </p:nvSpPr>
        <p:spPr>
          <a:xfrm>
            <a:off x="5003045" y="39624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</p:txBody>
      </p:sp>
      <p:sp>
        <p:nvSpPr>
          <p:cNvPr id="593" name="Google Shape;593;p81"/>
          <p:cNvSpPr/>
          <p:nvPr/>
        </p:nvSpPr>
        <p:spPr>
          <a:xfrm>
            <a:off x="3936245" y="4038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81"/>
          <p:cNvSpPr/>
          <p:nvPr/>
        </p:nvSpPr>
        <p:spPr>
          <a:xfrm>
            <a:off x="7060445" y="4038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81"/>
          <p:cNvSpPr txBox="1"/>
          <p:nvPr/>
        </p:nvSpPr>
        <p:spPr>
          <a:xfrm>
            <a:off x="3375465" y="3886201"/>
            <a:ext cx="3257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96" name="Google Shape;596;p81"/>
          <p:cNvSpPr txBox="1"/>
          <p:nvPr/>
        </p:nvSpPr>
        <p:spPr>
          <a:xfrm>
            <a:off x="8266821" y="3886201"/>
            <a:ext cx="3385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97" name="Google Shape;597;p81"/>
          <p:cNvSpPr txBox="1"/>
          <p:nvPr/>
        </p:nvSpPr>
        <p:spPr>
          <a:xfrm>
            <a:off x="8751224" y="3912514"/>
            <a:ext cx="161197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Stock market</a:t>
            </a:r>
            <a:endParaRPr/>
          </a:p>
        </p:txBody>
      </p:sp>
      <p:sp>
        <p:nvSpPr>
          <p:cNvPr id="603" name="Google Shape;603;p82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goog.png" id="604" name="Google Shape;60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9144000" cy="52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/>
          <p:nvPr/>
        </p:nvSpPr>
        <p:spPr>
          <a:xfrm>
            <a:off x="8610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2"/>
          <p:cNvSpPr txBox="1"/>
          <p:nvPr>
            <p:ph idx="11" type="ftr"/>
          </p:nvPr>
        </p:nvSpPr>
        <p:spPr>
          <a:xfrm>
            <a:off x="16764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3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Weather prediction</a:t>
            </a:r>
            <a:endParaRPr/>
          </a:p>
        </p:txBody>
      </p:sp>
      <p:pic>
        <p:nvPicPr>
          <p:cNvPr descr="Picture 2.png" id="612" name="Google Shape;61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1" y="2057401"/>
            <a:ext cx="2787267" cy="282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83"/>
          <p:cNvGrpSpPr/>
          <p:nvPr/>
        </p:nvGrpSpPr>
        <p:grpSpPr>
          <a:xfrm>
            <a:off x="7467600" y="2133600"/>
            <a:ext cx="2438400" cy="609600"/>
            <a:chOff x="5943600" y="3200400"/>
            <a:chExt cx="2438400" cy="609600"/>
          </a:xfrm>
        </p:grpSpPr>
        <p:pic>
          <p:nvPicPr>
            <p:cNvPr descr="Picture 1.png" id="614" name="Google Shape;614;p83"/>
            <p:cNvPicPr preferRelativeResize="0"/>
            <p:nvPr/>
          </p:nvPicPr>
          <p:blipFill rotWithShape="1">
            <a:blip r:embed="rId4">
              <a:alphaModFix/>
            </a:blip>
            <a:srcRect b="0" l="0" r="93333" t="0"/>
            <a:stretch/>
          </p:blipFill>
          <p:spPr>
            <a:xfrm>
              <a:off x="6858000" y="3200400"/>
              <a:ext cx="609600" cy="58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.png" id="615" name="Google Shape;615;p83"/>
            <p:cNvPicPr preferRelativeResize="0"/>
            <p:nvPr/>
          </p:nvPicPr>
          <p:blipFill rotWithShape="1">
            <a:blip r:embed="rId4">
              <a:alphaModFix/>
            </a:blip>
            <a:srcRect b="0" l="93333" r="0" t="0"/>
            <a:stretch/>
          </p:blipFill>
          <p:spPr>
            <a:xfrm>
              <a:off x="7772400" y="3200400"/>
              <a:ext cx="609600" cy="58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.png" id="616" name="Google Shape;616;p83"/>
            <p:cNvPicPr preferRelativeResize="0"/>
            <p:nvPr/>
          </p:nvPicPr>
          <p:blipFill rotWithShape="1">
            <a:blip r:embed="rId4">
              <a:alphaModFix/>
            </a:blip>
            <a:srcRect b="0" l="23333" r="70000" t="0"/>
            <a:stretch/>
          </p:blipFill>
          <p:spPr>
            <a:xfrm>
              <a:off x="5943600" y="3222625"/>
              <a:ext cx="609600" cy="587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" name="Google Shape;617;p83"/>
          <p:cNvSpPr/>
          <p:nvPr/>
        </p:nvSpPr>
        <p:spPr>
          <a:xfrm>
            <a:off x="4724400" y="2895600"/>
            <a:ext cx="2209800" cy="1219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3"/>
          <p:cNvSpPr/>
          <p:nvPr/>
        </p:nvSpPr>
        <p:spPr>
          <a:xfrm>
            <a:off x="7467600" y="3581400"/>
            <a:ext cx="2438400" cy="1600200"/>
          </a:xfrm>
          <a:prstGeom prst="frame">
            <a:avLst>
              <a:gd fmla="val 12500" name="adj1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3"/>
          <p:cNvSpPr/>
          <p:nvPr/>
        </p:nvSpPr>
        <p:spPr>
          <a:xfrm>
            <a:off x="8286750" y="4354513"/>
            <a:ext cx="788988" cy="417512"/>
          </a:xfrm>
          <a:custGeom>
            <a:rect b="b" l="l" r="r" t="t"/>
            <a:pathLst>
              <a:path extrusionOk="0" h="1161" w="2191">
                <a:moveTo>
                  <a:pt x="15" y="260"/>
                </a:moveTo>
                <a:cubicBezTo>
                  <a:pt x="7" y="245"/>
                  <a:pt x="-8" y="253"/>
                  <a:pt x="13" y="228"/>
                </a:cubicBezTo>
                <a:cubicBezTo>
                  <a:pt x="37" y="199"/>
                  <a:pt x="79" y="161"/>
                  <a:pt x="111" y="140"/>
                </a:cubicBezTo>
                <a:cubicBezTo>
                  <a:pt x="155" y="111"/>
                  <a:pt x="209" y="75"/>
                  <a:pt x="263" y="67"/>
                </a:cubicBezTo>
                <a:cubicBezTo>
                  <a:pt x="324" y="58"/>
                  <a:pt x="366" y="95"/>
                  <a:pt x="380" y="152"/>
                </a:cubicBezTo>
                <a:cubicBezTo>
                  <a:pt x="407" y="262"/>
                  <a:pt x="345" y="375"/>
                  <a:pt x="290" y="465"/>
                </a:cubicBezTo>
                <a:cubicBezTo>
                  <a:pt x="216" y="587"/>
                  <a:pt x="126" y="701"/>
                  <a:pt x="62" y="829"/>
                </a:cubicBezTo>
                <a:cubicBezTo>
                  <a:pt x="35" y="883"/>
                  <a:pt x="-4" y="966"/>
                  <a:pt x="42" y="1022"/>
                </a:cubicBezTo>
                <a:cubicBezTo>
                  <a:pt x="96" y="1087"/>
                  <a:pt x="212" y="1084"/>
                  <a:pt x="287" y="1089"/>
                </a:cubicBezTo>
                <a:cubicBezTo>
                  <a:pt x="349" y="1093"/>
                  <a:pt x="412" y="1092"/>
                  <a:pt x="474" y="1095"/>
                </a:cubicBezTo>
                <a:cubicBezTo>
                  <a:pt x="494" y="1096"/>
                  <a:pt x="513" y="1097"/>
                  <a:pt x="533" y="1098"/>
                </a:cubicBezTo>
              </a:path>
              <a:path extrusionOk="0" h="1161" w="2191">
                <a:moveTo>
                  <a:pt x="775" y="301"/>
                </a:moveTo>
                <a:cubicBezTo>
                  <a:pt x="775" y="263"/>
                  <a:pt x="770" y="253"/>
                  <a:pt x="792" y="234"/>
                </a:cubicBezTo>
                <a:cubicBezTo>
                  <a:pt x="817" y="213"/>
                  <a:pt x="856" y="201"/>
                  <a:pt x="886" y="187"/>
                </a:cubicBezTo>
                <a:cubicBezTo>
                  <a:pt x="932" y="166"/>
                  <a:pt x="980" y="146"/>
                  <a:pt x="1028" y="131"/>
                </a:cubicBezTo>
                <a:cubicBezTo>
                  <a:pt x="1060" y="121"/>
                  <a:pt x="1101" y="109"/>
                  <a:pt x="1124" y="143"/>
                </a:cubicBezTo>
                <a:cubicBezTo>
                  <a:pt x="1152" y="185"/>
                  <a:pt x="1128" y="269"/>
                  <a:pt x="1121" y="313"/>
                </a:cubicBezTo>
                <a:cubicBezTo>
                  <a:pt x="1104" y="415"/>
                  <a:pt x="1086" y="517"/>
                  <a:pt x="1067" y="618"/>
                </a:cubicBezTo>
                <a:cubicBezTo>
                  <a:pt x="1047" y="722"/>
                  <a:pt x="1029" y="827"/>
                  <a:pt x="1011" y="931"/>
                </a:cubicBezTo>
                <a:cubicBezTo>
                  <a:pt x="999" y="999"/>
                  <a:pt x="986" y="1063"/>
                  <a:pt x="962" y="1127"/>
                </a:cubicBezTo>
                <a:cubicBezTo>
                  <a:pt x="945" y="1173"/>
                  <a:pt x="935" y="1158"/>
                  <a:pt x="900" y="1145"/>
                </a:cubicBezTo>
              </a:path>
              <a:path extrusionOk="0" h="1161" w="2191">
                <a:moveTo>
                  <a:pt x="719" y="808"/>
                </a:moveTo>
                <a:cubicBezTo>
                  <a:pt x="780" y="769"/>
                  <a:pt x="824" y="753"/>
                  <a:pt x="898" y="749"/>
                </a:cubicBezTo>
                <a:cubicBezTo>
                  <a:pt x="963" y="746"/>
                  <a:pt x="1030" y="752"/>
                  <a:pt x="1094" y="744"/>
                </a:cubicBezTo>
                <a:cubicBezTo>
                  <a:pt x="1134" y="739"/>
                  <a:pt x="1167" y="727"/>
                  <a:pt x="1202" y="711"/>
                </a:cubicBezTo>
              </a:path>
              <a:path extrusionOk="0" h="1161" w="2191">
                <a:moveTo>
                  <a:pt x="1565" y="161"/>
                </a:moveTo>
                <a:cubicBezTo>
                  <a:pt x="1537" y="138"/>
                  <a:pt x="1539" y="140"/>
                  <a:pt x="1511" y="155"/>
                </a:cubicBezTo>
                <a:cubicBezTo>
                  <a:pt x="1489" y="167"/>
                  <a:pt x="1481" y="180"/>
                  <a:pt x="1479" y="205"/>
                </a:cubicBezTo>
                <a:cubicBezTo>
                  <a:pt x="1478" y="221"/>
                  <a:pt x="1491" y="243"/>
                  <a:pt x="1506" y="249"/>
                </a:cubicBezTo>
                <a:cubicBezTo>
                  <a:pt x="1522" y="256"/>
                  <a:pt x="1540" y="261"/>
                  <a:pt x="1558" y="263"/>
                </a:cubicBezTo>
                <a:cubicBezTo>
                  <a:pt x="1576" y="265"/>
                  <a:pt x="1596" y="253"/>
                  <a:pt x="1611" y="243"/>
                </a:cubicBezTo>
                <a:cubicBezTo>
                  <a:pt x="1647" y="219"/>
                  <a:pt x="1666" y="182"/>
                  <a:pt x="1670" y="140"/>
                </a:cubicBezTo>
                <a:cubicBezTo>
                  <a:pt x="1674" y="102"/>
                  <a:pt x="1659" y="69"/>
                  <a:pt x="1634" y="41"/>
                </a:cubicBezTo>
                <a:cubicBezTo>
                  <a:pt x="1620" y="25"/>
                  <a:pt x="1590" y="-1"/>
                  <a:pt x="1572" y="5"/>
                </a:cubicBezTo>
                <a:cubicBezTo>
                  <a:pt x="1556" y="10"/>
                  <a:pt x="1561" y="27"/>
                  <a:pt x="1560" y="41"/>
                </a:cubicBezTo>
              </a:path>
              <a:path extrusionOk="0" h="1161" w="2191">
                <a:moveTo>
                  <a:pt x="2109" y="281"/>
                </a:moveTo>
                <a:cubicBezTo>
                  <a:pt x="2111" y="254"/>
                  <a:pt x="2120" y="211"/>
                  <a:pt x="2099" y="187"/>
                </a:cubicBezTo>
                <a:cubicBezTo>
                  <a:pt x="2071" y="155"/>
                  <a:pt x="2030" y="189"/>
                  <a:pt x="2006" y="205"/>
                </a:cubicBezTo>
                <a:cubicBezTo>
                  <a:pt x="1936" y="250"/>
                  <a:pt x="1877" y="308"/>
                  <a:pt x="1827" y="375"/>
                </a:cubicBezTo>
                <a:cubicBezTo>
                  <a:pt x="1761" y="462"/>
                  <a:pt x="1717" y="564"/>
                  <a:pt x="1707" y="673"/>
                </a:cubicBezTo>
                <a:cubicBezTo>
                  <a:pt x="1699" y="764"/>
                  <a:pt x="1719" y="851"/>
                  <a:pt x="1781" y="919"/>
                </a:cubicBezTo>
                <a:cubicBezTo>
                  <a:pt x="1855" y="1001"/>
                  <a:pt x="1961" y="1017"/>
                  <a:pt x="2065" y="1007"/>
                </a:cubicBezTo>
                <a:cubicBezTo>
                  <a:pt x="2117" y="1002"/>
                  <a:pt x="2150" y="988"/>
                  <a:pt x="2190" y="957"/>
                </a:cubicBezTo>
              </a:path>
            </a:pathLst>
          </a:cu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3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Carlos Guestrin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3"/>
          <p:cNvSpPr txBox="1"/>
          <p:nvPr/>
        </p:nvSpPr>
        <p:spPr>
          <a:xfrm>
            <a:off x="8610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3"/>
          <p:cNvSpPr txBox="1"/>
          <p:nvPr>
            <p:ph idx="11" type="ftr"/>
          </p:nvPr>
        </p:nvSpPr>
        <p:spPr>
          <a:xfrm>
            <a:off x="16764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4"/>
          <p:cNvSpPr txBox="1"/>
          <p:nvPr>
            <p:ph type="title"/>
          </p:nvPr>
        </p:nvSpPr>
        <p:spPr>
          <a:xfrm>
            <a:off x="1898006" y="282578"/>
            <a:ext cx="82281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Regression</a:t>
            </a:r>
            <a:endParaRPr/>
          </a:p>
        </p:txBody>
      </p:sp>
      <p:pic>
        <p:nvPicPr>
          <p:cNvPr id="629" name="Google Shape;629;p84"/>
          <p:cNvPicPr preferRelativeResize="0"/>
          <p:nvPr/>
        </p:nvPicPr>
        <p:blipFill rotWithShape="1">
          <a:blip r:embed="rId3">
            <a:alphaModFix/>
          </a:blip>
          <a:srcRect b="24611" l="13261" r="13260" t="19690"/>
          <a:stretch/>
        </p:blipFill>
        <p:spPr>
          <a:xfrm>
            <a:off x="1208040" y="1926923"/>
            <a:ext cx="7522560" cy="3483727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4"/>
          <p:cNvSpPr txBox="1"/>
          <p:nvPr>
            <p:ph idx="1" type="body"/>
          </p:nvPr>
        </p:nvSpPr>
        <p:spPr>
          <a:xfrm>
            <a:off x="501001" y="1633132"/>
            <a:ext cx="82281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lang="en-US"/>
              <a:t>Linear regression</a:t>
            </a:r>
            <a:endParaRPr/>
          </a:p>
        </p:txBody>
      </p:sp>
      <p:sp>
        <p:nvSpPr>
          <p:cNvPr id="631" name="Google Shape;631;p84"/>
          <p:cNvSpPr txBox="1"/>
          <p:nvPr/>
        </p:nvSpPr>
        <p:spPr>
          <a:xfrm>
            <a:off x="696840" y="5355923"/>
            <a:ext cx="52242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64800">
            <a:noAutofit/>
          </a:bodyPr>
          <a:lstStyle/>
          <a:p>
            <a:pPr indent="-77152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5"/>
              <a:buFont typeface="Noto Sans Symbols"/>
              <a:buChar char="●"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Uses</a:t>
            </a:r>
            <a:endParaRPr/>
          </a:p>
          <a:p>
            <a:pPr indent="-195843" lvl="2" marL="5875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5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Stock Prediction</a:t>
            </a:r>
            <a:endParaRPr/>
          </a:p>
          <a:p>
            <a:pPr indent="-195843" lvl="2" marL="5875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5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Outlier detection</a:t>
            </a:r>
            <a:endParaRPr/>
          </a:p>
        </p:txBody>
      </p:sp>
      <p:sp>
        <p:nvSpPr>
          <p:cNvPr id="632" name="Google Shape;632;p84"/>
          <p:cNvSpPr txBox="1"/>
          <p:nvPr/>
        </p:nvSpPr>
        <p:spPr>
          <a:xfrm>
            <a:off x="8787700" y="651838"/>
            <a:ext cx="32760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 Statistics:</a:t>
            </a:r>
            <a:endParaRPr sz="200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goal is to analyze relationship between dependent and independent variables, test hypotheses, and make predictions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 Machine Learning:</a:t>
            </a:r>
            <a:endParaRPr sz="200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goal is learn a function that maps input features to continuous output var, to better predict future outcomes.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Features can be numeric and categorical. And datasets tend to be larger. The learned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may be presented as an equation, or may be a decision tree, etc.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Statistics vs Machine Learning</a:t>
            </a:r>
            <a:endParaRPr/>
          </a:p>
        </p:txBody>
      </p:sp>
      <p:sp>
        <p:nvSpPr>
          <p:cNvPr id="639" name="Google Shape;639;p85"/>
          <p:cNvSpPr txBox="1"/>
          <p:nvPr>
            <p:ph idx="1" type="body"/>
          </p:nvPr>
        </p:nvSpPr>
        <p:spPr>
          <a:xfrm>
            <a:off x="609600" y="1600200"/>
            <a:ext cx="73260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>
                <a:highlight>
                  <a:srgbClr val="FFFF00"/>
                </a:highlight>
              </a:rPr>
              <a:t>In Stat:</a:t>
            </a:r>
            <a:r>
              <a:rPr lang="en-US"/>
              <a:t> find a line that minimizes the mean squared error (MSE) across all of the data, assuming the data is a linear regressor with some Gaussian noise (typically)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Focus: statistical inference (characterizing the relationship for all the data; interpretation)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>
                <a:highlight>
                  <a:srgbClr val="FFFF00"/>
                </a:highlight>
              </a:rPr>
              <a:t>In ML:</a:t>
            </a:r>
            <a:r>
              <a:rPr lang="en-US"/>
              <a:t> split the data into training and testing set, learn the behavior from the training set, and see how it performs on the test set. 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Focus: prediction, ideally a robust one. Interpretability is desired but secondary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 sz="3200"/>
              <a:t>If in our ML regression model we </a:t>
            </a:r>
            <a:r>
              <a:rPr lang="en-US"/>
              <a:t>use MSE as </a:t>
            </a:r>
            <a:r>
              <a:rPr lang="en-US" sz="3200"/>
              <a:t>t</a:t>
            </a:r>
            <a:r>
              <a:rPr lang="en-US"/>
              <a:t>he loss function, and minimize MSE doing “empirical risk minimization” (ERM) - then we end up with an equivalent model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ERM: a learning algorithm that chooses the </a:t>
            </a:r>
            <a:r>
              <a:rPr lang="en-US"/>
              <a:t>function</a:t>
            </a:r>
            <a:r>
              <a:rPr lang="en-US"/>
              <a:t> that minimizes the empirical risk.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640" name="Google Shape;6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51" y="1471226"/>
            <a:ext cx="3750350" cy="44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5"/>
          <p:cNvSpPr txBox="1"/>
          <p:nvPr/>
        </p:nvSpPr>
        <p:spPr>
          <a:xfrm>
            <a:off x="1354450" y="5811025"/>
            <a:ext cx="8508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an excellent intro at  </a:t>
            </a:r>
            <a:r>
              <a:rPr lang="en-US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https://towardsdatascience.com/the-actual-difference-between-statistics-and-machine-learning-64b49f07ea3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6"/>
          <p:cNvPicPr preferRelativeResize="0"/>
          <p:nvPr/>
        </p:nvPicPr>
        <p:blipFill rotWithShape="1">
          <a:blip r:embed="rId3">
            <a:alphaModFix/>
          </a:blip>
          <a:srcRect b="6929" l="9441" r="8669" t="6298"/>
          <a:stretch/>
        </p:blipFill>
        <p:spPr>
          <a:xfrm>
            <a:off x="2340481" y="908737"/>
            <a:ext cx="7184160" cy="496996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6"/>
          <p:cNvSpPr txBox="1"/>
          <p:nvPr>
            <p:ph type="title"/>
          </p:nvPr>
        </p:nvSpPr>
        <p:spPr>
          <a:xfrm>
            <a:off x="1980481" y="21602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All models are not good</a:t>
            </a:r>
            <a:endParaRPr/>
          </a:p>
        </p:txBody>
      </p:sp>
      <p:sp>
        <p:nvSpPr>
          <p:cNvPr id="649" name="Google Shape;649;p86"/>
          <p:cNvSpPr txBox="1"/>
          <p:nvPr>
            <p:ph idx="1" type="body"/>
          </p:nvPr>
        </p:nvSpPr>
        <p:spPr>
          <a:xfrm>
            <a:off x="1980481" y="5845576"/>
            <a:ext cx="8359200" cy="84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lang="en-US"/>
              <a:t>Constrain the parameters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655" name="Google Shape;655;p87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Classification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6" name="Google Shape;656;p87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657" name="Google Shape;657;p87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658" name="Google Shape;658;p87"/>
          <p:cNvSpPr/>
          <p:nvPr/>
        </p:nvSpPr>
        <p:spPr>
          <a:xfrm>
            <a:off x="5003045" y="38100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7"/>
          <p:cNvSpPr txBox="1"/>
          <p:nvPr/>
        </p:nvSpPr>
        <p:spPr>
          <a:xfrm>
            <a:off x="5003045" y="39624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</p:txBody>
      </p:sp>
      <p:sp>
        <p:nvSpPr>
          <p:cNvPr id="660" name="Google Shape;660;p87"/>
          <p:cNvSpPr/>
          <p:nvPr/>
        </p:nvSpPr>
        <p:spPr>
          <a:xfrm>
            <a:off x="3936245" y="4038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87"/>
          <p:cNvSpPr/>
          <p:nvPr/>
        </p:nvSpPr>
        <p:spPr>
          <a:xfrm>
            <a:off x="7060445" y="4038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7"/>
          <p:cNvSpPr txBox="1"/>
          <p:nvPr/>
        </p:nvSpPr>
        <p:spPr>
          <a:xfrm>
            <a:off x="3375465" y="3886201"/>
            <a:ext cx="3257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63" name="Google Shape;663;p87"/>
          <p:cNvSpPr txBox="1"/>
          <p:nvPr/>
        </p:nvSpPr>
        <p:spPr>
          <a:xfrm>
            <a:off x="8266821" y="3886201"/>
            <a:ext cx="3385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664" name="Google Shape;664;p87"/>
          <p:cNvSpPr txBox="1"/>
          <p:nvPr/>
        </p:nvSpPr>
        <p:spPr>
          <a:xfrm>
            <a:off x="8947110" y="3912514"/>
            <a:ext cx="122020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ctrTitle"/>
          </p:nvPr>
        </p:nvSpPr>
        <p:spPr>
          <a:xfrm>
            <a:off x="754144" y="500194"/>
            <a:ext cx="991385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GPEC 447: Introduction to Machine Learning for Spatial Data</a:t>
            </a:r>
            <a:endParaRPr/>
          </a:p>
        </p:txBody>
      </p:sp>
      <p:sp>
        <p:nvSpPr>
          <p:cNvPr id="459" name="Google Shape;459;p7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Some slide credits: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Introduction to machine learning/AI, by </a:t>
            </a:r>
            <a:r>
              <a:rPr lang="en-US" sz="2400"/>
              <a:t>Geert Jan Bex, Jan Ooghe, Ehsan Moravveji, VLAAMS Supercomputer Centrum, Belgium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Introduction to Machine Learning</a:t>
            </a:r>
            <a:r>
              <a:rPr lang="en-US"/>
              <a:t>, by Eric Eaton, UPenn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Introduction to Machine Learning, by Dhruv Batra, Virginia Tech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Machine Learning, Pedro Domingos, Univ of Washington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Foundations of Machine Learning, </a:t>
            </a:r>
            <a:r>
              <a:rPr lang="en-US"/>
              <a:t>by Ganesh Ramakrishnan, IIT Bombay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8"/>
          <p:cNvSpPr/>
          <p:nvPr/>
        </p:nvSpPr>
        <p:spPr>
          <a:xfrm>
            <a:off x="2209800" y="1524000"/>
            <a:ext cx="8077200" cy="495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000" y="167640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760" y="167640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960" y="167640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720" y="1666318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4960" y="3364257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4720" y="3364257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2480" y="3332574"/>
            <a:ext cx="1308960" cy="130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3760" y="3364257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12481" y="4997389"/>
            <a:ext cx="1306080" cy="130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43681" y="5010350"/>
            <a:ext cx="1306080" cy="129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4640" y="4997388"/>
            <a:ext cx="1306080" cy="127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73440" y="4997388"/>
            <a:ext cx="1306080" cy="127309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8"/>
          <p:cNvSpPr txBox="1"/>
          <p:nvPr/>
        </p:nvSpPr>
        <p:spPr>
          <a:xfrm>
            <a:off x="8382720" y="2155971"/>
            <a:ext cx="2285280" cy="653829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6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BearHead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8"/>
          <p:cNvSpPr txBox="1"/>
          <p:nvPr/>
        </p:nvSpPr>
        <p:spPr>
          <a:xfrm>
            <a:off x="8382720" y="3953280"/>
            <a:ext cx="2285280" cy="653829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6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DuckHead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8"/>
          <p:cNvSpPr txBox="1"/>
          <p:nvPr/>
        </p:nvSpPr>
        <p:spPr>
          <a:xfrm>
            <a:off x="8382720" y="5520164"/>
            <a:ext cx="2285280" cy="653829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64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LionHead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88"/>
          <p:cNvCxnSpPr/>
          <p:nvPr/>
        </p:nvCxnSpPr>
        <p:spPr>
          <a:xfrm>
            <a:off x="2209800" y="3124200"/>
            <a:ext cx="8001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88"/>
          <p:cNvCxnSpPr/>
          <p:nvPr/>
        </p:nvCxnSpPr>
        <p:spPr>
          <a:xfrm>
            <a:off x="2209800" y="4800600"/>
            <a:ext cx="80772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88"/>
          <p:cNvCxnSpPr/>
          <p:nvPr/>
        </p:nvCxnSpPr>
        <p:spPr>
          <a:xfrm rot="5400000">
            <a:off x="1409700" y="4000500"/>
            <a:ext cx="4953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88"/>
          <p:cNvCxnSpPr/>
          <p:nvPr/>
        </p:nvCxnSpPr>
        <p:spPr>
          <a:xfrm rot="5400000">
            <a:off x="2879630" y="3999706"/>
            <a:ext cx="4953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88"/>
          <p:cNvCxnSpPr/>
          <p:nvPr/>
        </p:nvCxnSpPr>
        <p:spPr>
          <a:xfrm rot="5400000">
            <a:off x="4345718" y="3999706"/>
            <a:ext cx="4953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88"/>
          <p:cNvCxnSpPr/>
          <p:nvPr/>
        </p:nvCxnSpPr>
        <p:spPr>
          <a:xfrm rot="5400000">
            <a:off x="5906294" y="3999706"/>
            <a:ext cx="4953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88"/>
          <p:cNvSpPr txBox="1"/>
          <p:nvPr/>
        </p:nvSpPr>
        <p:spPr>
          <a:xfrm>
            <a:off x="1752600" y="2286000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693" name="Google Shape;693;p88"/>
          <p:cNvSpPr txBox="1"/>
          <p:nvPr/>
        </p:nvSpPr>
        <p:spPr>
          <a:xfrm>
            <a:off x="1752600" y="3810000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694" name="Google Shape;694;p88"/>
          <p:cNvSpPr txBox="1"/>
          <p:nvPr/>
        </p:nvSpPr>
        <p:spPr>
          <a:xfrm>
            <a:off x="1752600" y="5410200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/>
          </a:p>
        </p:txBody>
      </p:sp>
      <p:sp>
        <p:nvSpPr>
          <p:cNvPr id="695" name="Google Shape;695;p88"/>
          <p:cNvSpPr txBox="1"/>
          <p:nvPr/>
        </p:nvSpPr>
        <p:spPr>
          <a:xfrm>
            <a:off x="2895600" y="1143000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f1</a:t>
            </a:r>
            <a:endParaRPr/>
          </a:p>
        </p:txBody>
      </p:sp>
      <p:sp>
        <p:nvSpPr>
          <p:cNvPr id="696" name="Google Shape;696;p88"/>
          <p:cNvSpPr txBox="1"/>
          <p:nvPr/>
        </p:nvSpPr>
        <p:spPr>
          <a:xfrm>
            <a:off x="4419600" y="1143000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f2</a:t>
            </a:r>
            <a:endParaRPr/>
          </a:p>
        </p:txBody>
      </p:sp>
      <p:sp>
        <p:nvSpPr>
          <p:cNvPr id="697" name="Google Shape;697;p88"/>
          <p:cNvSpPr txBox="1"/>
          <p:nvPr/>
        </p:nvSpPr>
        <p:spPr>
          <a:xfrm>
            <a:off x="5867400" y="1143000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f3</a:t>
            </a:r>
            <a:endParaRPr/>
          </a:p>
        </p:txBody>
      </p:sp>
      <p:sp>
        <p:nvSpPr>
          <p:cNvPr id="698" name="Google Shape;698;p88"/>
          <p:cNvSpPr txBox="1"/>
          <p:nvPr/>
        </p:nvSpPr>
        <p:spPr>
          <a:xfrm>
            <a:off x="7315200" y="1143000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f4</a:t>
            </a:r>
            <a:endParaRPr/>
          </a:p>
        </p:txBody>
      </p:sp>
      <p:sp>
        <p:nvSpPr>
          <p:cNvPr id="699" name="Google Shape;699;p88"/>
          <p:cNvSpPr txBox="1"/>
          <p:nvPr/>
        </p:nvSpPr>
        <p:spPr>
          <a:xfrm>
            <a:off x="8610601" y="1066800"/>
            <a:ext cx="1157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label</a:t>
            </a:r>
            <a:endParaRPr/>
          </a:p>
        </p:txBody>
      </p:sp>
      <p:sp>
        <p:nvSpPr>
          <p:cNvPr id="700" name="Google Shape;700;p88"/>
          <p:cNvSpPr/>
          <p:nvPr/>
        </p:nvSpPr>
        <p:spPr>
          <a:xfrm>
            <a:off x="2122560" y="3211218"/>
            <a:ext cx="8229600" cy="1371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17400" y="3276600"/>
            <a:ext cx="1306080" cy="12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86200" y="3276600"/>
            <a:ext cx="1306080" cy="130621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8"/>
          <p:cNvSpPr txBox="1"/>
          <p:nvPr/>
        </p:nvSpPr>
        <p:spPr>
          <a:xfrm>
            <a:off x="8622361" y="3603515"/>
            <a:ext cx="1306080" cy="44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6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???</a:t>
            </a:r>
            <a:endParaRPr/>
          </a:p>
        </p:txBody>
      </p:sp>
      <p:sp>
        <p:nvSpPr>
          <p:cNvPr id="704" name="Google Shape;704;p88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Classification example</a:t>
            </a:r>
            <a:endParaRPr/>
          </a:p>
        </p:txBody>
      </p:sp>
      <p:pic>
        <p:nvPicPr>
          <p:cNvPr id="705" name="Google Shape;705;p8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3276600"/>
            <a:ext cx="1143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858001" y="3276600"/>
            <a:ext cx="1330287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8"/>
          <p:cNvSpPr txBox="1"/>
          <p:nvPr/>
        </p:nvSpPr>
        <p:spPr>
          <a:xfrm>
            <a:off x="7881600" y="6604968"/>
            <a:ext cx="2786400" cy="25303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LHI Animal Faces Dataset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9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714" name="Google Shape;714;p89"/>
          <p:cNvPicPr preferRelativeResize="0"/>
          <p:nvPr/>
        </p:nvPicPr>
        <p:blipFill rotWithShape="1">
          <a:blip r:embed="rId3">
            <a:alphaModFix/>
          </a:blip>
          <a:srcRect b="29532" l="49729" r="19615" t="14763"/>
          <a:stretch/>
        </p:blipFill>
        <p:spPr>
          <a:xfrm>
            <a:off x="6031200" y="1614410"/>
            <a:ext cx="4317120" cy="41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 txBox="1"/>
          <p:nvPr>
            <p:ph idx="1" type="body"/>
          </p:nvPr>
        </p:nvSpPr>
        <p:spPr>
          <a:xfrm>
            <a:off x="1754400" y="1484797"/>
            <a:ext cx="4924800" cy="4925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Example:</a:t>
            </a:r>
            <a:endParaRPr/>
          </a:p>
          <a:p>
            <a:pPr indent="-293764" lvl="1" marL="78337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 Credit Scoring</a:t>
            </a:r>
            <a:endParaRPr/>
          </a:p>
          <a:p>
            <a:pPr indent="-293764" lvl="0" marL="39168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Goal: </a:t>
            </a:r>
            <a:endParaRPr/>
          </a:p>
          <a:p>
            <a:pPr indent="-293764" lvl="1" marL="78337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Differentiating between high-risk and low-risk customers based on their income and savings</a:t>
            </a:r>
            <a:endParaRPr/>
          </a:p>
          <a:p>
            <a:pPr indent="-293764" lvl="0" marL="39168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Discriminant: </a:t>
            </a:r>
            <a:endParaRPr/>
          </a:p>
          <a:p>
            <a:pPr indent="-293764" lvl="1" marL="78337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IF</a:t>
            </a:r>
            <a:r>
              <a:rPr b="1" lang="en-US" sz="1800"/>
              <a:t> income &gt; θ</a:t>
            </a:r>
            <a:r>
              <a:rPr b="1" baseline="-25000" lang="en-US" sz="1800"/>
              <a:t>1</a:t>
            </a:r>
            <a:r>
              <a:rPr b="1" lang="en-US" sz="1800"/>
              <a:t> </a:t>
            </a:r>
            <a:r>
              <a:rPr lang="en-US" sz="1800"/>
              <a:t>AND </a:t>
            </a:r>
            <a:r>
              <a:rPr b="1" lang="en-US" sz="1800"/>
              <a:t>savings &gt; θ</a:t>
            </a:r>
            <a:r>
              <a:rPr b="1" baseline="-25000" lang="en-US" sz="1800"/>
              <a:t>2</a:t>
            </a:r>
            <a:r>
              <a:rPr lang="en-US" sz="1800"/>
              <a:t> THEN</a:t>
            </a:r>
            <a:r>
              <a:rPr b="1" lang="en-US" sz="1800"/>
              <a:t> low-risk</a:t>
            </a:r>
            <a:r>
              <a:rPr lang="en-US" sz="1800"/>
              <a:t> ELSE </a:t>
            </a:r>
            <a:r>
              <a:rPr b="1" lang="en-US" sz="1800"/>
              <a:t>high-risk</a:t>
            </a:r>
            <a:endParaRPr/>
          </a:p>
          <a:p>
            <a:pPr indent="-293764" lvl="0" marL="39168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Discriminant is called '</a:t>
            </a:r>
            <a:r>
              <a:rPr b="1" lang="en-US" sz="1800"/>
              <a:t>hypothesis</a:t>
            </a:r>
            <a:r>
              <a:rPr lang="en-US" sz="1800"/>
              <a:t>'</a:t>
            </a:r>
            <a:endParaRPr/>
          </a:p>
          <a:p>
            <a:pPr indent="-293764" lvl="0" marL="39168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Input attribute space is called '</a:t>
            </a:r>
            <a:r>
              <a:rPr b="1" lang="en-US" sz="1800"/>
              <a:t>Feature Space</a:t>
            </a:r>
            <a:r>
              <a:rPr lang="en-US" sz="1800"/>
              <a:t>'</a:t>
            </a:r>
            <a:endParaRPr/>
          </a:p>
          <a:p>
            <a:pPr indent="-293764" lvl="0" marL="39168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 Symbols"/>
              <a:buChar char="●"/>
            </a:pPr>
            <a:r>
              <a:rPr lang="en-US" sz="1800"/>
              <a:t>Here Input data is 2-dimensional and the output is binary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2060"/>
                </a:solidFill>
              </a:rPr>
              <a:t>Which linear hypothesis is better</a:t>
            </a:r>
            <a:endParaRPr/>
          </a:p>
        </p:txBody>
      </p:sp>
      <p:pic>
        <p:nvPicPr>
          <p:cNvPr id="722" name="Google Shape;722;p90"/>
          <p:cNvPicPr preferRelativeResize="0"/>
          <p:nvPr/>
        </p:nvPicPr>
        <p:blipFill rotWithShape="1">
          <a:blip r:embed="rId3">
            <a:alphaModFix/>
          </a:blip>
          <a:srcRect b="0" l="13815" r="13814" t="14763"/>
          <a:stretch/>
        </p:blipFill>
        <p:spPr>
          <a:xfrm>
            <a:off x="2830081" y="1468954"/>
            <a:ext cx="6586560" cy="435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0"/>
          <p:cNvSpPr txBox="1"/>
          <p:nvPr>
            <p:ph idx="1" type="body"/>
          </p:nvPr>
        </p:nvSpPr>
        <p:spPr>
          <a:xfrm>
            <a:off x="6096001" y="5389046"/>
            <a:ext cx="4407840" cy="114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lang="en-US"/>
              <a:t>Max – Margin Classifier</a:t>
            </a:r>
            <a:endParaRPr/>
          </a:p>
        </p:txBody>
      </p:sp>
      <p:sp>
        <p:nvSpPr>
          <p:cNvPr id="724" name="Google Shape;724;p90"/>
          <p:cNvSpPr/>
          <p:nvPr/>
        </p:nvSpPr>
        <p:spPr>
          <a:xfrm>
            <a:off x="3309601" y="2910546"/>
            <a:ext cx="194400" cy="19442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50" lIns="82925" spcFirstLastPara="1" rIns="82925" wrap="square" tIns="4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90"/>
          <p:cNvSpPr/>
          <p:nvPr/>
        </p:nvSpPr>
        <p:spPr>
          <a:xfrm>
            <a:off x="3930240" y="4002181"/>
            <a:ext cx="194400" cy="19442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50" lIns="82925" spcFirstLastPara="1" rIns="82925" wrap="square" tIns="4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90"/>
          <p:cNvSpPr/>
          <p:nvPr/>
        </p:nvSpPr>
        <p:spPr>
          <a:xfrm>
            <a:off x="4036800" y="4234046"/>
            <a:ext cx="194400" cy="194421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450" lIns="82925" spcFirstLastPara="1" rIns="82925" wrap="square" tIns="4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2060"/>
                </a:solidFill>
              </a:rPr>
              <a:t>Gradient Descent – the most used algorithm in ML</a:t>
            </a:r>
            <a:endParaRPr/>
          </a:p>
        </p:txBody>
      </p:sp>
      <p:sp>
        <p:nvSpPr>
          <p:cNvPr id="732" name="Google Shape;732;p91"/>
          <p:cNvSpPr txBox="1"/>
          <p:nvPr>
            <p:ph idx="1" type="body"/>
          </p:nvPr>
        </p:nvSpPr>
        <p:spPr>
          <a:xfrm>
            <a:off x="6705600" y="1600201"/>
            <a:ext cx="4876799" cy="326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Minimize cost function == find the deepest valley in that function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Follow the steepest slope(derivative of the cost function) to reach a local minimum</a:t>
            </a:r>
            <a:endParaRPr/>
          </a:p>
        </p:txBody>
      </p:sp>
      <p:pic>
        <p:nvPicPr>
          <p:cNvPr descr="Image result for gradient descent" id="733" name="Google Shape;73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417638"/>
            <a:ext cx="6096001" cy="342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274" y="4861594"/>
            <a:ext cx="3839243" cy="199640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1"/>
          <p:cNvSpPr txBox="1"/>
          <p:nvPr/>
        </p:nvSpPr>
        <p:spPr>
          <a:xfrm>
            <a:off x="4974609" y="5227303"/>
            <a:ext cx="6953534" cy="1356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direction is found 🡪 figure out how far to nudge. This is defined by a 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rate.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2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742" name="Google Shape;742;p92"/>
          <p:cNvSpPr txBox="1"/>
          <p:nvPr>
            <p:ph idx="1" type="body"/>
          </p:nvPr>
        </p:nvSpPr>
        <p:spPr>
          <a:xfrm>
            <a:off x="1980480" y="1604330"/>
            <a:ext cx="8196480" cy="3457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lang="en-US"/>
              <a:t>Labels may be too expensive to generate or may be completely unknown</a:t>
            </a:r>
            <a:endParaRPr/>
          </a:p>
          <a:p>
            <a:pPr indent="-293764" lvl="0" marL="391686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lang="en-US"/>
              <a:t>There is lots of training data but with no class labels assigned to it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3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748" name="Google Shape;748;p93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Clustering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Unsupervised Learning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Y not provided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9" name="Google Shape;749;p93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750" name="Google Shape;750;p93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751" name="Google Shape;751;p93"/>
          <p:cNvSpPr/>
          <p:nvPr/>
        </p:nvSpPr>
        <p:spPr>
          <a:xfrm>
            <a:off x="5003045" y="35814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3"/>
          <p:cNvSpPr txBox="1"/>
          <p:nvPr/>
        </p:nvSpPr>
        <p:spPr>
          <a:xfrm>
            <a:off x="5003045" y="37338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753" name="Google Shape;753;p93"/>
          <p:cNvSpPr/>
          <p:nvPr/>
        </p:nvSpPr>
        <p:spPr>
          <a:xfrm>
            <a:off x="39362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3"/>
          <p:cNvSpPr/>
          <p:nvPr/>
        </p:nvSpPr>
        <p:spPr>
          <a:xfrm>
            <a:off x="70604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3"/>
          <p:cNvSpPr txBox="1"/>
          <p:nvPr/>
        </p:nvSpPr>
        <p:spPr>
          <a:xfrm>
            <a:off x="3375465" y="3745896"/>
            <a:ext cx="3257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56" name="Google Shape;756;p93"/>
          <p:cNvSpPr txBox="1"/>
          <p:nvPr/>
        </p:nvSpPr>
        <p:spPr>
          <a:xfrm>
            <a:off x="8266821" y="3745896"/>
            <a:ext cx="3385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757" name="Google Shape;757;p93"/>
          <p:cNvSpPr txBox="1"/>
          <p:nvPr/>
        </p:nvSpPr>
        <p:spPr>
          <a:xfrm>
            <a:off x="8868369" y="3773716"/>
            <a:ext cx="121936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205740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0800" y="401803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0560" y="391721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560" y="208966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1800" y="381001"/>
            <a:ext cx="1308960" cy="130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9600" y="208966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0" y="2057401"/>
            <a:ext cx="1306080" cy="130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79521" y="3735753"/>
            <a:ext cx="1306080" cy="129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0480" y="3722791"/>
            <a:ext cx="1306080" cy="127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57800" y="381000"/>
            <a:ext cx="1306080" cy="127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40480" y="5389046"/>
            <a:ext cx="1306080" cy="12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09280" y="5389046"/>
            <a:ext cx="1306080" cy="130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89600" y="5389046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59840" y="5389046"/>
            <a:ext cx="1296000" cy="129613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4"/>
          <p:cNvSpPr txBox="1"/>
          <p:nvPr/>
        </p:nvSpPr>
        <p:spPr>
          <a:xfrm>
            <a:off x="8381280" y="3102086"/>
            <a:ext cx="2449440" cy="2612434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92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???</a:t>
            </a:r>
            <a:endParaRPr/>
          </a:p>
        </p:txBody>
      </p:sp>
      <p:sp>
        <p:nvSpPr>
          <p:cNvPr id="778" name="Google Shape;778;p94"/>
          <p:cNvSpPr txBox="1"/>
          <p:nvPr/>
        </p:nvSpPr>
        <p:spPr>
          <a:xfrm>
            <a:off x="8104801" y="6410115"/>
            <a:ext cx="2786400" cy="253033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LHI Animal Faces Dataset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9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810000" y="3733800"/>
            <a:ext cx="1296000" cy="129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1800" y="3733800"/>
            <a:ext cx="1296000" cy="129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5"/>
          <p:cNvSpPr txBox="1"/>
          <p:nvPr>
            <p:ph type="title"/>
          </p:nvPr>
        </p:nvSpPr>
        <p:spPr>
          <a:xfrm>
            <a:off x="1752600" y="-304800"/>
            <a:ext cx="8915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Data: Group similar things</a:t>
            </a:r>
            <a:endParaRPr/>
          </a:p>
        </p:txBody>
      </p:sp>
      <p:pic>
        <p:nvPicPr>
          <p:cNvPr descr="km-data" id="786" name="Google Shape;78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1524001"/>
            <a:ext cx="4783132" cy="49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5"/>
          <p:cNvSpPr/>
          <p:nvPr/>
        </p:nvSpPr>
        <p:spPr>
          <a:xfrm>
            <a:off x="7648576" y="2540001"/>
            <a:ext cx="879475" cy="868363"/>
          </a:xfrm>
          <a:custGeom>
            <a:rect b="b" l="l" r="r" t="t"/>
            <a:pathLst>
              <a:path extrusionOk="0" h="2409" w="2443">
                <a:moveTo>
                  <a:pt x="1393" y="135"/>
                </a:moveTo>
                <a:cubicBezTo>
                  <a:pt x="1220" y="24"/>
                  <a:pt x="1061" y="-51"/>
                  <a:pt x="858" y="47"/>
                </a:cubicBezTo>
                <a:cubicBezTo>
                  <a:pt x="650" y="148"/>
                  <a:pt x="493" y="368"/>
                  <a:pt x="370" y="554"/>
                </a:cubicBezTo>
                <a:cubicBezTo>
                  <a:pt x="162" y="869"/>
                  <a:pt x="-89" y="1365"/>
                  <a:pt x="5" y="1758"/>
                </a:cubicBezTo>
                <a:cubicBezTo>
                  <a:pt x="74" y="2046"/>
                  <a:pt x="336" y="2253"/>
                  <a:pt x="603" y="2341"/>
                </a:cubicBezTo>
                <a:cubicBezTo>
                  <a:pt x="1088" y="2500"/>
                  <a:pt x="1692" y="2394"/>
                  <a:pt x="2079" y="2059"/>
                </a:cubicBezTo>
                <a:cubicBezTo>
                  <a:pt x="2294" y="1872"/>
                  <a:pt x="2406" y="1609"/>
                  <a:pt x="2437" y="1330"/>
                </a:cubicBezTo>
                <a:cubicBezTo>
                  <a:pt x="2491" y="837"/>
                  <a:pt x="2235" y="375"/>
                  <a:pt x="1768" y="196"/>
                </a:cubicBezTo>
                <a:cubicBezTo>
                  <a:pt x="1607" y="134"/>
                  <a:pt x="1464" y="142"/>
                  <a:pt x="1297" y="146"/>
                </a:cubicBezTo>
              </a:path>
            </a:pathLst>
          </a:cu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6232525" y="3997325"/>
            <a:ext cx="1233488" cy="1443038"/>
          </a:xfrm>
          <a:custGeom>
            <a:rect b="b" l="l" r="r" t="t"/>
            <a:pathLst>
              <a:path extrusionOk="0" h="4009" w="3429">
                <a:moveTo>
                  <a:pt x="2552" y="706"/>
                </a:moveTo>
                <a:cubicBezTo>
                  <a:pt x="2527" y="522"/>
                  <a:pt x="2534" y="332"/>
                  <a:pt x="2398" y="191"/>
                </a:cubicBezTo>
                <a:cubicBezTo>
                  <a:pt x="2233" y="20"/>
                  <a:pt x="1997" y="63"/>
                  <a:pt x="1814" y="182"/>
                </a:cubicBezTo>
                <a:cubicBezTo>
                  <a:pt x="1578" y="336"/>
                  <a:pt x="1435" y="600"/>
                  <a:pt x="1336" y="856"/>
                </a:cubicBezTo>
                <a:cubicBezTo>
                  <a:pt x="1197" y="1213"/>
                  <a:pt x="1111" y="1682"/>
                  <a:pt x="1356" y="2016"/>
                </a:cubicBezTo>
                <a:cubicBezTo>
                  <a:pt x="1538" y="2264"/>
                  <a:pt x="1858" y="2298"/>
                  <a:pt x="2140" y="2282"/>
                </a:cubicBezTo>
                <a:cubicBezTo>
                  <a:pt x="2531" y="2259"/>
                  <a:pt x="3019" y="2115"/>
                  <a:pt x="3261" y="1784"/>
                </a:cubicBezTo>
                <a:cubicBezTo>
                  <a:pt x="3503" y="1452"/>
                  <a:pt x="3461" y="958"/>
                  <a:pt x="3313" y="598"/>
                </a:cubicBezTo>
                <a:cubicBezTo>
                  <a:pt x="3174" y="260"/>
                  <a:pt x="2960" y="108"/>
                  <a:pt x="2628" y="0"/>
                </a:cubicBezTo>
              </a:path>
              <a:path extrusionOk="0" h="4009" w="3429">
                <a:moveTo>
                  <a:pt x="1059" y="2672"/>
                </a:moveTo>
                <a:cubicBezTo>
                  <a:pt x="1062" y="2449"/>
                  <a:pt x="1105" y="2107"/>
                  <a:pt x="890" y="1948"/>
                </a:cubicBezTo>
                <a:cubicBezTo>
                  <a:pt x="740" y="1837"/>
                  <a:pt x="545" y="1965"/>
                  <a:pt x="439" y="2072"/>
                </a:cubicBezTo>
                <a:cubicBezTo>
                  <a:pt x="165" y="2349"/>
                  <a:pt x="23" y="2793"/>
                  <a:pt x="0" y="3173"/>
                </a:cubicBezTo>
                <a:cubicBezTo>
                  <a:pt x="-17" y="3444"/>
                  <a:pt x="42" y="3764"/>
                  <a:pt x="284" y="3926"/>
                </a:cubicBezTo>
                <a:cubicBezTo>
                  <a:pt x="509" y="4076"/>
                  <a:pt x="814" y="4005"/>
                  <a:pt x="1042" y="3908"/>
                </a:cubicBezTo>
                <a:cubicBezTo>
                  <a:pt x="1288" y="3803"/>
                  <a:pt x="1517" y="3621"/>
                  <a:pt x="1645" y="3384"/>
                </a:cubicBezTo>
                <a:cubicBezTo>
                  <a:pt x="1753" y="3184"/>
                  <a:pt x="1753" y="2947"/>
                  <a:pt x="1643" y="2748"/>
                </a:cubicBezTo>
                <a:cubicBezTo>
                  <a:pt x="1527" y="2538"/>
                  <a:pt x="1323" y="2450"/>
                  <a:pt x="1118" y="2356"/>
                </a:cubicBezTo>
              </a:path>
            </a:pathLst>
          </a:cu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5799138" y="2206626"/>
            <a:ext cx="1103312" cy="1317625"/>
          </a:xfrm>
          <a:custGeom>
            <a:rect b="b" l="l" r="r" t="t"/>
            <a:pathLst>
              <a:path extrusionOk="0" h="3660" w="3068">
                <a:moveTo>
                  <a:pt x="2248" y="384"/>
                </a:moveTo>
                <a:cubicBezTo>
                  <a:pt x="2137" y="200"/>
                  <a:pt x="2064" y="163"/>
                  <a:pt x="1829" y="194"/>
                </a:cubicBezTo>
                <a:cubicBezTo>
                  <a:pt x="1457" y="243"/>
                  <a:pt x="1087" y="551"/>
                  <a:pt x="838" y="809"/>
                </a:cubicBezTo>
                <a:cubicBezTo>
                  <a:pt x="327" y="1338"/>
                  <a:pt x="49" y="2110"/>
                  <a:pt x="2" y="2836"/>
                </a:cubicBezTo>
                <a:cubicBezTo>
                  <a:pt x="-13" y="3065"/>
                  <a:pt x="-10" y="3369"/>
                  <a:pt x="166" y="3545"/>
                </a:cubicBezTo>
                <a:cubicBezTo>
                  <a:pt x="380" y="3760"/>
                  <a:pt x="754" y="3645"/>
                  <a:pt x="990" y="3548"/>
                </a:cubicBezTo>
                <a:cubicBezTo>
                  <a:pt x="1631" y="3286"/>
                  <a:pt x="2177" y="2752"/>
                  <a:pt x="2579" y="2200"/>
                </a:cubicBezTo>
                <a:cubicBezTo>
                  <a:pt x="2835" y="1848"/>
                  <a:pt x="3056" y="1429"/>
                  <a:pt x="3067" y="985"/>
                </a:cubicBezTo>
                <a:cubicBezTo>
                  <a:pt x="3080" y="499"/>
                  <a:pt x="2726" y="26"/>
                  <a:pt x="2219" y="0"/>
                </a:cubicBezTo>
                <a:cubicBezTo>
                  <a:pt x="2016" y="-10"/>
                  <a:pt x="1830" y="66"/>
                  <a:pt x="1647" y="141"/>
                </a:cubicBezTo>
              </a:path>
            </a:pathLst>
          </a:cu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/>
          <p:nvPr/>
        </p:nvSpPr>
        <p:spPr>
          <a:xfrm>
            <a:off x="4837113" y="4144964"/>
            <a:ext cx="830262" cy="852487"/>
          </a:xfrm>
          <a:custGeom>
            <a:rect b="b" l="l" r="r" t="t"/>
            <a:pathLst>
              <a:path extrusionOk="0" h="2368" w="2306">
                <a:moveTo>
                  <a:pt x="1209" y="82"/>
                </a:moveTo>
                <a:cubicBezTo>
                  <a:pt x="777" y="128"/>
                  <a:pt x="459" y="247"/>
                  <a:pt x="223" y="644"/>
                </a:cubicBezTo>
                <a:cubicBezTo>
                  <a:pt x="52" y="931"/>
                  <a:pt x="-32" y="1281"/>
                  <a:pt x="0" y="1614"/>
                </a:cubicBezTo>
                <a:cubicBezTo>
                  <a:pt x="29" y="1920"/>
                  <a:pt x="178" y="2186"/>
                  <a:pt x="466" y="2311"/>
                </a:cubicBezTo>
                <a:cubicBezTo>
                  <a:pt x="839" y="2472"/>
                  <a:pt x="1295" y="2306"/>
                  <a:pt x="1611" y="2094"/>
                </a:cubicBezTo>
                <a:cubicBezTo>
                  <a:pt x="1900" y="1900"/>
                  <a:pt x="2136" y="1614"/>
                  <a:pt x="2244" y="1280"/>
                </a:cubicBezTo>
                <a:cubicBezTo>
                  <a:pt x="2355" y="935"/>
                  <a:pt x="2345" y="473"/>
                  <a:pt x="2089" y="193"/>
                </a:cubicBezTo>
                <a:cubicBezTo>
                  <a:pt x="1884" y="-31"/>
                  <a:pt x="1633" y="5"/>
                  <a:pt x="1364" y="32"/>
                </a:cubicBezTo>
              </a:path>
            </a:pathLst>
          </a:cu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5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Carlos Guestrin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95"/>
          <p:cNvSpPr txBox="1"/>
          <p:nvPr/>
        </p:nvSpPr>
        <p:spPr>
          <a:xfrm>
            <a:off x="8610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5"/>
          <p:cNvSpPr txBox="1"/>
          <p:nvPr>
            <p:ph idx="11" type="ftr"/>
          </p:nvPr>
        </p:nvSpPr>
        <p:spPr>
          <a:xfrm>
            <a:off x="16764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pic>
        <p:nvPicPr>
          <p:cNvPr id="799" name="Google Shape;799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205" l="0" r="0" t="24205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Crime prediction using k-means clustering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http://www.grdjournals.com/uploads/article/GRDJE/V02/I05/0176/GRDJEV02I050176.pdf</a:t>
            </a:r>
            <a:endParaRPr/>
          </a:p>
        </p:txBody>
      </p:sp>
      <p:sp>
        <p:nvSpPr>
          <p:cNvPr id="801" name="Google Shape;801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7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807" name="Google Shape;807;p97"/>
          <p:cNvSpPr txBox="1"/>
          <p:nvPr>
            <p:ph idx="1" type="body"/>
          </p:nvPr>
        </p:nvSpPr>
        <p:spPr>
          <a:xfrm>
            <a:off x="1524000" y="1143000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Dimensionality Reduction / Embedding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Unsupervised Learning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Y not provided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8" name="Google Shape;808;p97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809" name="Google Shape;809;p97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810" name="Google Shape;810;p97"/>
          <p:cNvSpPr/>
          <p:nvPr/>
        </p:nvSpPr>
        <p:spPr>
          <a:xfrm>
            <a:off x="5003045" y="35814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/>
          <p:nvPr/>
        </p:nvSpPr>
        <p:spPr>
          <a:xfrm>
            <a:off x="5003045" y="3638088"/>
            <a:ext cx="19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Dimensionality reduction</a:t>
            </a:r>
            <a:endParaRPr/>
          </a:p>
        </p:txBody>
      </p:sp>
      <p:sp>
        <p:nvSpPr>
          <p:cNvPr id="812" name="Google Shape;812;p97"/>
          <p:cNvSpPr/>
          <p:nvPr/>
        </p:nvSpPr>
        <p:spPr>
          <a:xfrm>
            <a:off x="39362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7"/>
          <p:cNvSpPr/>
          <p:nvPr/>
        </p:nvSpPr>
        <p:spPr>
          <a:xfrm>
            <a:off x="70604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7"/>
          <p:cNvSpPr txBox="1"/>
          <p:nvPr/>
        </p:nvSpPr>
        <p:spPr>
          <a:xfrm>
            <a:off x="3375465" y="3745896"/>
            <a:ext cx="3257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15" name="Google Shape;815;p97"/>
          <p:cNvSpPr txBox="1"/>
          <p:nvPr/>
        </p:nvSpPr>
        <p:spPr>
          <a:xfrm>
            <a:off x="8266821" y="3745896"/>
            <a:ext cx="3385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816" name="Google Shape;816;p97"/>
          <p:cNvSpPr txBox="1"/>
          <p:nvPr/>
        </p:nvSpPr>
        <p:spPr>
          <a:xfrm>
            <a:off x="8672065" y="3773716"/>
            <a:ext cx="161197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sp>
        <p:nvSpPr>
          <p:cNvPr id="817" name="Google Shape;817;p97"/>
          <p:cNvSpPr txBox="1"/>
          <p:nvPr/>
        </p:nvSpPr>
        <p:spPr>
          <a:xfrm>
            <a:off x="9287100" y="5046575"/>
            <a:ext cx="263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Stats: PCA, factor analysis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ML: </a:t>
            </a:r>
            <a:r>
              <a:rPr lang="en-US" sz="1600"/>
              <a:t>feature</a:t>
            </a:r>
            <a:r>
              <a:rPr lang="en-US" sz="1600"/>
              <a:t> </a:t>
            </a:r>
            <a:r>
              <a:rPr lang="en-US" sz="1600"/>
              <a:t>selection</a:t>
            </a:r>
            <a:r>
              <a:rPr lang="en-US" sz="1600"/>
              <a:t>, feature extraction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Applications in science</a:t>
            </a:r>
            <a:endParaRPr/>
          </a:p>
        </p:txBody>
      </p:sp>
      <p:sp>
        <p:nvSpPr>
          <p:cNvPr id="465" name="Google Shape;465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57712">
            <a:off x="5669279" y="2174425"/>
            <a:ext cx="4894761" cy="233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23078">
            <a:off x="6285548" y="1023394"/>
            <a:ext cx="5131390" cy="158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24140">
            <a:off x="652476" y="1956171"/>
            <a:ext cx="5390469" cy="20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98512">
            <a:off x="1387941" y="3627307"/>
            <a:ext cx="3919537" cy="214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8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Semi-Supervised Learning</a:t>
            </a:r>
            <a:endParaRPr/>
          </a:p>
        </p:txBody>
      </p:sp>
      <p:sp>
        <p:nvSpPr>
          <p:cNvPr id="824" name="Google Shape;824;p98"/>
          <p:cNvSpPr txBox="1"/>
          <p:nvPr>
            <p:ph idx="1" type="body"/>
          </p:nvPr>
        </p:nvSpPr>
        <p:spPr>
          <a:xfrm>
            <a:off x="1980481" y="1604329"/>
            <a:ext cx="8228160" cy="4526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93778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Supervised learning + Additional unlabeled data</a:t>
            </a:r>
            <a:endParaRPr/>
          </a:p>
          <a:p>
            <a:pPr indent="-293778" lvl="0" marL="391686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Unsupervised learning + Additional labeled data</a:t>
            </a:r>
            <a:endParaRPr/>
          </a:p>
          <a:p>
            <a:pPr indent="-293764" lvl="0" marL="391686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Learning Algorithm:</a:t>
            </a:r>
            <a:endParaRPr/>
          </a:p>
          <a:p>
            <a:pPr indent="-293764" lvl="1" marL="783372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Start from the labeled data to build an initial classifier</a:t>
            </a:r>
            <a:endParaRPr/>
          </a:p>
          <a:p>
            <a:pPr indent="-293764" lvl="1" marL="783372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the unlabeled data to enhance the model	</a:t>
            </a:r>
            <a:endParaRPr/>
          </a:p>
          <a:p>
            <a:pPr indent="-293764" lvl="0" marL="391686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Some Techniques:</a:t>
            </a:r>
            <a:endParaRPr/>
          </a:p>
          <a:p>
            <a:pPr indent="-293764" lvl="1" marL="783372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Co-Training: two or more learners can be trained using an independent set of different features</a:t>
            </a:r>
            <a:endParaRPr/>
          </a:p>
          <a:p>
            <a:pPr indent="-293764" lvl="1" marL="783372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 to model joint probability distribution of the features and labels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9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99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Reinforcement Learning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Learning from feedback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1" name="Google Shape;831;p99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832" name="Google Shape;832;p99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833" name="Google Shape;833;p99"/>
          <p:cNvSpPr/>
          <p:nvPr/>
        </p:nvSpPr>
        <p:spPr>
          <a:xfrm>
            <a:off x="5003045" y="35814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9"/>
          <p:cNvSpPr txBox="1"/>
          <p:nvPr/>
        </p:nvSpPr>
        <p:spPr>
          <a:xfrm>
            <a:off x="5003045" y="3620870"/>
            <a:ext cx="1981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/>
          </a:p>
        </p:txBody>
      </p:sp>
      <p:sp>
        <p:nvSpPr>
          <p:cNvPr id="835" name="Google Shape;835;p99"/>
          <p:cNvSpPr/>
          <p:nvPr/>
        </p:nvSpPr>
        <p:spPr>
          <a:xfrm>
            <a:off x="39362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99"/>
          <p:cNvSpPr/>
          <p:nvPr/>
        </p:nvSpPr>
        <p:spPr>
          <a:xfrm>
            <a:off x="7060445" y="3810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99"/>
          <p:cNvSpPr txBox="1"/>
          <p:nvPr/>
        </p:nvSpPr>
        <p:spPr>
          <a:xfrm>
            <a:off x="3375465" y="3673326"/>
            <a:ext cx="3257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38" name="Google Shape;838;p99"/>
          <p:cNvSpPr txBox="1"/>
          <p:nvPr/>
        </p:nvSpPr>
        <p:spPr>
          <a:xfrm>
            <a:off x="8266821" y="3673326"/>
            <a:ext cx="3385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839" name="Google Shape;839;p99"/>
          <p:cNvSpPr txBox="1"/>
          <p:nvPr/>
        </p:nvSpPr>
        <p:spPr>
          <a:xfrm>
            <a:off x="8940375" y="3708104"/>
            <a:ext cx="112267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0"/>
          <p:cNvSpPr txBox="1"/>
          <p:nvPr>
            <p:ph type="title"/>
          </p:nvPr>
        </p:nvSpPr>
        <p:spPr>
          <a:xfrm>
            <a:off x="2209800" y="3048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Reinforcement Learning: Learning to act</a:t>
            </a:r>
            <a:endParaRPr/>
          </a:p>
        </p:txBody>
      </p:sp>
      <p:sp>
        <p:nvSpPr>
          <p:cNvPr id="845" name="Google Shape;845;p100"/>
          <p:cNvSpPr txBox="1"/>
          <p:nvPr>
            <p:ph idx="1" type="body"/>
          </p:nvPr>
        </p:nvSpPr>
        <p:spPr>
          <a:xfrm>
            <a:off x="1104900" y="1515533"/>
            <a:ext cx="3886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There is only one “supervised” signal at the end of the game.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But you need to make a move at every step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RL deals with “credit assignment”</a:t>
            </a:r>
            <a:endParaRPr/>
          </a:p>
        </p:txBody>
      </p:sp>
      <p:sp>
        <p:nvSpPr>
          <p:cNvPr id="846" name="Google Shape;846;p100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/>
          </a:p>
        </p:txBody>
      </p:sp>
      <p:sp>
        <p:nvSpPr>
          <p:cNvPr id="847" name="Google Shape;847;p100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848" name="Google Shape;84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800" y="1570567"/>
            <a:ext cx="42037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0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Fei Sha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>
            <p:ph type="title"/>
          </p:nvPr>
        </p:nvSpPr>
        <p:spPr>
          <a:xfrm>
            <a:off x="3368579" y="90170"/>
            <a:ext cx="545719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Reinforcement Learning</a:t>
            </a:r>
            <a:endParaRPr/>
          </a:p>
        </p:txBody>
      </p:sp>
      <p:sp>
        <p:nvSpPr>
          <p:cNvPr id="855" name="Google Shape;855;p101"/>
          <p:cNvSpPr txBox="1"/>
          <p:nvPr/>
        </p:nvSpPr>
        <p:spPr>
          <a:xfrm>
            <a:off x="2059941" y="1125220"/>
            <a:ext cx="7585075" cy="457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342900" lvl="0" marL="3556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sequence of states and actions with (delayed) rewards, output a policy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160020" rtl="0" algn="l">
              <a:lnSpc>
                <a:spcPct val="117857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Policy is a mapping from states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🡺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actions that tells you what to do in a given state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assignment problem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Game playing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Robot in a maze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 a pole on your hand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01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2"/>
          <p:cNvSpPr txBox="1"/>
          <p:nvPr>
            <p:ph type="title"/>
          </p:nvPr>
        </p:nvSpPr>
        <p:spPr>
          <a:xfrm>
            <a:off x="1980481" y="313953"/>
            <a:ext cx="8228160" cy="1062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35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Active Learning</a:t>
            </a:r>
            <a:endParaRPr/>
          </a:p>
        </p:txBody>
      </p:sp>
      <p:sp>
        <p:nvSpPr>
          <p:cNvPr id="863" name="Google Shape;863;p102"/>
          <p:cNvSpPr txBox="1"/>
          <p:nvPr>
            <p:ph idx="1" type="body"/>
          </p:nvPr>
        </p:nvSpPr>
        <p:spPr>
          <a:xfrm>
            <a:off x="1980480" y="1572646"/>
            <a:ext cx="8523360" cy="5645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22400">
            <a:normAutofit/>
          </a:bodyPr>
          <a:lstStyle/>
          <a:p>
            <a:pPr indent="-293764" lvl="0" marL="39168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Unlabeled data is easy to obtain; but labels may be very expensive</a:t>
            </a:r>
            <a:endParaRPr/>
          </a:p>
          <a:p>
            <a:pPr indent="-293764" lvl="0" marL="391686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For e.g. Speech recognizer</a:t>
            </a:r>
            <a:endParaRPr/>
          </a:p>
          <a:p>
            <a:pPr indent="-293764" lvl="0" marL="391686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Active Learning</a:t>
            </a:r>
            <a:endParaRPr/>
          </a:p>
          <a:p>
            <a:pPr indent="-293764" lvl="1" marL="783372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●"/>
            </a:pPr>
            <a:r>
              <a:rPr lang="en-US" sz="2400"/>
              <a:t>Initially all data labels are hidden</a:t>
            </a:r>
            <a:endParaRPr/>
          </a:p>
          <a:p>
            <a:pPr indent="-293764" lvl="1" marL="783372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●"/>
            </a:pPr>
            <a:r>
              <a:rPr lang="en-US" sz="2400"/>
              <a:t>There is some charge for revealing every label</a:t>
            </a:r>
            <a:endParaRPr/>
          </a:p>
          <a:p>
            <a:pPr indent="-293764" lvl="0" marL="391686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Active Learner will interactively query the user for labels</a:t>
            </a:r>
            <a:endParaRPr/>
          </a:p>
          <a:p>
            <a:pPr indent="-293764" lvl="0" marL="391686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By intelligent querying, a lot less number of labels will be required than in usual supervised training</a:t>
            </a:r>
            <a:endParaRPr/>
          </a:p>
          <a:p>
            <a:pPr indent="-293764" lvl="0" marL="391686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Noto Sans Symbols"/>
              <a:buChar char="●"/>
            </a:pPr>
            <a:r>
              <a:rPr lang="en-US" sz="2500"/>
              <a:t>But a bad algorithm might focus on unimportant or invalid examples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3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Spam vs Regular Email</a:t>
            </a:r>
            <a:endParaRPr/>
          </a:p>
        </p:txBody>
      </p:sp>
      <p:sp>
        <p:nvSpPr>
          <p:cNvPr id="869" name="Google Shape;869;p103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870" name="Google Shape;870;p103"/>
          <p:cNvPicPr preferRelativeResize="0"/>
          <p:nvPr/>
        </p:nvPicPr>
        <p:blipFill rotWithShape="1">
          <a:blip r:embed="rId3">
            <a:alphaModFix/>
          </a:blip>
          <a:srcRect b="4554" l="644" r="28955" t="10444"/>
          <a:stretch/>
        </p:blipFill>
        <p:spPr>
          <a:xfrm>
            <a:off x="6508134" y="1028700"/>
            <a:ext cx="5480666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3"/>
          <p:cNvPicPr preferRelativeResize="0"/>
          <p:nvPr/>
        </p:nvPicPr>
        <p:blipFill rotWithShape="1">
          <a:blip r:embed="rId4">
            <a:alphaModFix/>
          </a:blip>
          <a:srcRect b="6873" l="0" r="568" t="17294"/>
          <a:stretch/>
        </p:blipFill>
        <p:spPr>
          <a:xfrm>
            <a:off x="339676" y="1028700"/>
            <a:ext cx="5901104" cy="521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4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Intuition</a:t>
            </a:r>
            <a:endParaRPr/>
          </a:p>
        </p:txBody>
      </p:sp>
      <p:sp>
        <p:nvSpPr>
          <p:cNvPr id="877" name="Google Shape;877;p104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Spam Emails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a lot of words like 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“money”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“free”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“bank account”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“viagara” ... in a single email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Regular Emails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word usage pattern is more spread out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8" name="Google Shape;878;p104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879" name="Google Shape;879;p104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880" name="Google Shape;880;p104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Fei Sha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5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Strategy: Let us count!</a:t>
            </a:r>
            <a:endParaRPr/>
          </a:p>
        </p:txBody>
      </p:sp>
      <p:sp>
        <p:nvSpPr>
          <p:cNvPr id="886" name="Google Shape;886;p105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887" name="Google Shape;887;p105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888" name="Google Shape;88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524001"/>
            <a:ext cx="3276600" cy="463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5861" y="1752600"/>
            <a:ext cx="1637639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am.png" id="890" name="Google Shape;890;p105"/>
          <p:cNvPicPr preferRelativeResize="0"/>
          <p:nvPr/>
        </p:nvPicPr>
        <p:blipFill rotWithShape="1">
          <a:blip r:embed="rId5">
            <a:alphaModFix/>
          </a:blip>
          <a:srcRect b="0" l="0" r="39879" t="71674"/>
          <a:stretch/>
        </p:blipFill>
        <p:spPr>
          <a:xfrm>
            <a:off x="1540267" y="1911228"/>
            <a:ext cx="3573301" cy="144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ssemail.png" id="891" name="Google Shape;891;p105"/>
          <p:cNvPicPr preferRelativeResize="0"/>
          <p:nvPr/>
        </p:nvPicPr>
        <p:blipFill rotWithShape="1">
          <a:blip r:embed="rId6">
            <a:alphaModFix/>
          </a:blip>
          <a:srcRect b="61532" l="0" r="42303" t="10423"/>
          <a:stretch/>
        </p:blipFill>
        <p:spPr>
          <a:xfrm>
            <a:off x="1567668" y="4419601"/>
            <a:ext cx="3385332" cy="117183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5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Fei Sha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05"/>
          <p:cNvSpPr txBox="1"/>
          <p:nvPr/>
        </p:nvSpPr>
        <p:spPr>
          <a:xfrm>
            <a:off x="5274522" y="1143000"/>
            <a:ext cx="165967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6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Procedure</a:t>
            </a:r>
            <a:endParaRPr/>
          </a:p>
        </p:txBody>
      </p:sp>
      <p:sp>
        <p:nvSpPr>
          <p:cNvPr id="899" name="Google Shape;899;p106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00" name="Google Shape;900;p106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901" name="Google Shape;90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79160"/>
            <a:ext cx="9144000" cy="4993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106"/>
          <p:cNvGrpSpPr/>
          <p:nvPr/>
        </p:nvGrpSpPr>
        <p:grpSpPr>
          <a:xfrm>
            <a:off x="1600200" y="4114800"/>
            <a:ext cx="1872428" cy="2167354"/>
            <a:chOff x="76200" y="4114800"/>
            <a:chExt cx="1872428" cy="2167354"/>
          </a:xfrm>
        </p:grpSpPr>
        <p:sp>
          <p:nvSpPr>
            <p:cNvPr id="903" name="Google Shape;903;p106"/>
            <p:cNvSpPr/>
            <p:nvPr/>
          </p:nvSpPr>
          <p:spPr>
            <a:xfrm>
              <a:off x="300831" y="4114800"/>
              <a:ext cx="685800" cy="17526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6"/>
            <p:cNvSpPr txBox="1"/>
            <p:nvPr/>
          </p:nvSpPr>
          <p:spPr>
            <a:xfrm>
              <a:off x="76200" y="5943600"/>
              <a:ext cx="18724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these words?</a:t>
              </a:r>
              <a:endParaRPr/>
            </a:p>
          </p:txBody>
        </p:sp>
      </p:grpSp>
      <p:grpSp>
        <p:nvGrpSpPr>
          <p:cNvPr id="905" name="Google Shape;905;p106"/>
          <p:cNvGrpSpPr/>
          <p:nvPr/>
        </p:nvGrpSpPr>
        <p:grpSpPr>
          <a:xfrm>
            <a:off x="5342314" y="4114801"/>
            <a:ext cx="2277687" cy="2570783"/>
            <a:chOff x="3818313" y="4114800"/>
            <a:chExt cx="2277687" cy="2570783"/>
          </a:xfrm>
        </p:grpSpPr>
        <p:sp>
          <p:nvSpPr>
            <p:cNvPr id="906" name="Google Shape;906;p106"/>
            <p:cNvSpPr/>
            <p:nvPr/>
          </p:nvSpPr>
          <p:spPr>
            <a:xfrm>
              <a:off x="4299772" y="4114800"/>
              <a:ext cx="834231" cy="1947446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6"/>
            <p:cNvSpPr txBox="1"/>
            <p:nvPr/>
          </p:nvSpPr>
          <p:spPr>
            <a:xfrm>
              <a:off x="3818313" y="6100807"/>
              <a:ext cx="2277687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Where do the weights come from?</a:t>
              </a:r>
              <a:endParaRPr/>
            </a:p>
          </p:txBody>
        </p:sp>
      </p:grpSp>
      <p:sp>
        <p:nvSpPr>
          <p:cNvPr id="908" name="Google Shape;908;p106"/>
          <p:cNvSpPr txBox="1"/>
          <p:nvPr/>
        </p:nvSpPr>
        <p:spPr>
          <a:xfrm>
            <a:off x="6248401" y="5358824"/>
            <a:ext cx="2277687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linear combination?</a:t>
            </a:r>
            <a:endParaRPr/>
          </a:p>
        </p:txBody>
      </p:sp>
      <p:grpSp>
        <p:nvGrpSpPr>
          <p:cNvPr id="909" name="Google Shape;909;p106"/>
          <p:cNvGrpSpPr/>
          <p:nvPr/>
        </p:nvGrpSpPr>
        <p:grpSpPr>
          <a:xfrm>
            <a:off x="8695114" y="2286000"/>
            <a:ext cx="2277687" cy="2667000"/>
            <a:chOff x="7171113" y="2286000"/>
            <a:chExt cx="2277687" cy="2667000"/>
          </a:xfrm>
        </p:grpSpPr>
        <p:sp>
          <p:nvSpPr>
            <p:cNvPr id="910" name="Google Shape;910;p106"/>
            <p:cNvSpPr txBox="1"/>
            <p:nvPr/>
          </p:nvSpPr>
          <p:spPr>
            <a:xfrm>
              <a:off x="7171113" y="4122003"/>
              <a:ext cx="2277687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Confidence / performance guarantee?</a:t>
              </a:r>
              <a:endParaRPr/>
            </a:p>
          </p:txBody>
        </p:sp>
        <p:sp>
          <p:nvSpPr>
            <p:cNvPr id="911" name="Google Shape;911;p106"/>
            <p:cNvSpPr/>
            <p:nvPr/>
          </p:nvSpPr>
          <p:spPr>
            <a:xfrm>
              <a:off x="7315200" y="2286000"/>
              <a:ext cx="1752600" cy="1718846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2" name="Google Shape;912;p106"/>
          <p:cNvSpPr txBox="1"/>
          <p:nvPr/>
        </p:nvSpPr>
        <p:spPr>
          <a:xfrm>
            <a:off x="4724400" y="64008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Fei Sha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 saw her duck”</a:t>
            </a:r>
            <a:endParaRPr/>
          </a:p>
        </p:txBody>
      </p:sp>
      <p:sp>
        <p:nvSpPr>
          <p:cNvPr id="918" name="Google Shape;918;p107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19" name="Google Shape;919;p107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920" name="Google Shape;92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2237874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07"/>
          <p:cNvSpPr txBox="1"/>
          <p:nvPr/>
        </p:nvSpPr>
        <p:spPr>
          <a:xfrm>
            <a:off x="5125001" y="6578470"/>
            <a:ext cx="20238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Credit: Liang Huang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2"/>
                </a:solidFill>
              </a:rPr>
              <a:t>A Few Quotes</a:t>
            </a:r>
            <a:endParaRPr/>
          </a:p>
        </p:txBody>
      </p:sp>
      <p:sp>
        <p:nvSpPr>
          <p:cNvPr id="475" name="Google Shape;475;p72"/>
          <p:cNvSpPr txBox="1"/>
          <p:nvPr>
            <p:ph idx="1" type="body"/>
          </p:nvPr>
        </p:nvSpPr>
        <p:spPr>
          <a:xfrm>
            <a:off x="838200" y="1690688"/>
            <a:ext cx="10515600" cy="49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“A breakthrough in machine learning would be worth ten Microsofts” </a:t>
            </a:r>
            <a:br>
              <a:rPr lang="en-US"/>
            </a:br>
            <a:r>
              <a:rPr lang="en-US" sz="2400"/>
              <a:t>(Bill Gates, Chairman, Microsoft)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“Machine learning is the next Internet” </a:t>
            </a:r>
            <a:br>
              <a:rPr lang="en-US"/>
            </a:br>
            <a:r>
              <a:rPr lang="en-US" sz="2400"/>
              <a:t>(Tony Tether, Director, DARPA)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learning is the hot new thing” </a:t>
            </a:r>
            <a:br>
              <a:rPr lang="en-US"/>
            </a:br>
            <a:r>
              <a:rPr lang="en-US" sz="2400"/>
              <a:t>(John Hennessy, President, Stanford)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“Web rankings today are mostly a matter of machine learning” </a:t>
            </a:r>
            <a:br>
              <a:rPr lang="en-US"/>
            </a:br>
            <a:r>
              <a:rPr lang="en-US" sz="2400"/>
              <a:t>(Prabhakar Raghavan, Dir. Research, Yahoo)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“Machine learning is going to result in a real revolution” </a:t>
            </a:r>
            <a:br>
              <a:rPr lang="en-US"/>
            </a:br>
            <a:r>
              <a:rPr lang="en-US" sz="2400"/>
              <a:t>(Greg Papadopoulos, CTO, Sun)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“Machine learning is today’s discontinuity” </a:t>
            </a:r>
            <a:br>
              <a:rPr lang="en-US"/>
            </a:br>
            <a:r>
              <a:rPr lang="en-US" sz="2400"/>
              <a:t>(Jerry Yang, CEO, Yahoo)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8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 saw her duck”</a:t>
            </a:r>
            <a:endParaRPr/>
          </a:p>
        </p:txBody>
      </p:sp>
      <p:sp>
        <p:nvSpPr>
          <p:cNvPr id="927" name="Google Shape;927;p108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28" name="Google Shape;928;p108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929" name="Google Shape;92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223787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506" y="1447800"/>
            <a:ext cx="3227294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08"/>
          <p:cNvSpPr txBox="1"/>
          <p:nvPr/>
        </p:nvSpPr>
        <p:spPr>
          <a:xfrm>
            <a:off x="5125001" y="6578470"/>
            <a:ext cx="20238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Credit: Liang Huang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9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 saw her duck”</a:t>
            </a:r>
            <a:endParaRPr/>
          </a:p>
        </p:txBody>
      </p:sp>
      <p:sp>
        <p:nvSpPr>
          <p:cNvPr id="937" name="Google Shape;937;p109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/>
          </a:p>
        </p:txBody>
      </p:sp>
      <p:sp>
        <p:nvSpPr>
          <p:cNvPr id="938" name="Google Shape;938;p109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939" name="Google Shape;93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223787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506" y="1447800"/>
            <a:ext cx="322729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26" y="1447800"/>
            <a:ext cx="36323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09"/>
          <p:cNvSpPr txBox="1"/>
          <p:nvPr/>
        </p:nvSpPr>
        <p:spPr>
          <a:xfrm>
            <a:off x="5125001" y="6578470"/>
            <a:ext cx="20238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Image Credit: Liang Huang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0"/>
          <p:cNvSpPr txBox="1"/>
          <p:nvPr>
            <p:ph type="title"/>
          </p:nvPr>
        </p:nvSpPr>
        <p:spPr>
          <a:xfrm>
            <a:off x="152400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 saw her duck with a telescope…”</a:t>
            </a:r>
            <a:endParaRPr/>
          </a:p>
        </p:txBody>
      </p:sp>
      <p:sp>
        <p:nvSpPr>
          <p:cNvPr id="948" name="Google Shape;948;p110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49" name="Google Shape;949;p110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950" name="Google Shape;95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223787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506" y="1447800"/>
            <a:ext cx="322729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26" y="1447800"/>
            <a:ext cx="36323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0"/>
          <p:cNvSpPr txBox="1"/>
          <p:nvPr/>
        </p:nvSpPr>
        <p:spPr>
          <a:xfrm>
            <a:off x="5125001" y="6578470"/>
            <a:ext cx="20238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Image Credit: Liang Huang</a:t>
            </a:r>
            <a:endParaRPr/>
          </a:p>
        </p:txBody>
      </p:sp>
      <p:cxnSp>
        <p:nvCxnSpPr>
          <p:cNvPr id="954" name="Google Shape;954;p110"/>
          <p:cNvCxnSpPr>
            <a:stCxn id="950" idx="2"/>
          </p:cNvCxnSpPr>
          <p:nvPr/>
        </p:nvCxnSpPr>
        <p:spPr>
          <a:xfrm flipH="1">
            <a:off x="1981137" y="4191000"/>
            <a:ext cx="661800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5" name="Google Shape;955;p110"/>
          <p:cNvCxnSpPr>
            <a:stCxn id="950" idx="2"/>
          </p:cNvCxnSpPr>
          <p:nvPr/>
        </p:nvCxnSpPr>
        <p:spPr>
          <a:xfrm>
            <a:off x="2642937" y="4191000"/>
            <a:ext cx="557400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6" name="Google Shape;956;p110"/>
          <p:cNvCxnSpPr/>
          <p:nvPr/>
        </p:nvCxnSpPr>
        <p:spPr>
          <a:xfrm flipH="1">
            <a:off x="5181601" y="4191000"/>
            <a:ext cx="661737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7" name="Google Shape;957;p110"/>
          <p:cNvCxnSpPr/>
          <p:nvPr/>
        </p:nvCxnSpPr>
        <p:spPr>
          <a:xfrm>
            <a:off x="5843338" y="4191000"/>
            <a:ext cx="557463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8" name="Google Shape;958;p110"/>
          <p:cNvCxnSpPr/>
          <p:nvPr/>
        </p:nvCxnSpPr>
        <p:spPr>
          <a:xfrm flipH="1">
            <a:off x="8534401" y="4191000"/>
            <a:ext cx="661737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9" name="Google Shape;959;p110"/>
          <p:cNvCxnSpPr/>
          <p:nvPr/>
        </p:nvCxnSpPr>
        <p:spPr>
          <a:xfrm>
            <a:off x="9196138" y="4191000"/>
            <a:ext cx="557463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11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965" name="Google Shape;965;p111"/>
          <p:cNvSpPr txBox="1"/>
          <p:nvPr>
            <p:ph idx="11" type="ftr"/>
          </p:nvPr>
        </p:nvSpPr>
        <p:spPr>
          <a:xfrm>
            <a:off x="2032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(C) Dhruv Batra 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966" name="Google Shape;966;p111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967" name="Google Shape;967;p111"/>
          <p:cNvSpPr/>
          <p:nvPr/>
        </p:nvSpPr>
        <p:spPr>
          <a:xfrm>
            <a:off x="5003045" y="18288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11"/>
          <p:cNvSpPr txBox="1"/>
          <p:nvPr/>
        </p:nvSpPr>
        <p:spPr>
          <a:xfrm>
            <a:off x="5003045" y="19812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</p:txBody>
      </p:sp>
      <p:sp>
        <p:nvSpPr>
          <p:cNvPr id="969" name="Google Shape;969;p111"/>
          <p:cNvSpPr/>
          <p:nvPr/>
        </p:nvSpPr>
        <p:spPr>
          <a:xfrm>
            <a:off x="3936245" y="20574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1"/>
          <p:cNvSpPr/>
          <p:nvPr/>
        </p:nvSpPr>
        <p:spPr>
          <a:xfrm>
            <a:off x="7060445" y="20574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1"/>
          <p:cNvSpPr txBox="1"/>
          <p:nvPr/>
        </p:nvSpPr>
        <p:spPr>
          <a:xfrm>
            <a:off x="3388289" y="1981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72" name="Google Shape;972;p111"/>
          <p:cNvSpPr txBox="1"/>
          <p:nvPr/>
        </p:nvSpPr>
        <p:spPr>
          <a:xfrm>
            <a:off x="8286057" y="1981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973" name="Google Shape;973;p111"/>
          <p:cNvSpPr/>
          <p:nvPr/>
        </p:nvSpPr>
        <p:spPr>
          <a:xfrm>
            <a:off x="5003045" y="28194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11"/>
          <p:cNvSpPr txBox="1"/>
          <p:nvPr/>
        </p:nvSpPr>
        <p:spPr>
          <a:xfrm>
            <a:off x="5003045" y="29718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</p:txBody>
      </p:sp>
      <p:sp>
        <p:nvSpPr>
          <p:cNvPr id="975" name="Google Shape;975;p111"/>
          <p:cNvSpPr/>
          <p:nvPr/>
        </p:nvSpPr>
        <p:spPr>
          <a:xfrm>
            <a:off x="3936245" y="3048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11"/>
          <p:cNvSpPr/>
          <p:nvPr/>
        </p:nvSpPr>
        <p:spPr>
          <a:xfrm>
            <a:off x="7060445" y="30480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11"/>
          <p:cNvSpPr txBox="1"/>
          <p:nvPr/>
        </p:nvSpPr>
        <p:spPr>
          <a:xfrm>
            <a:off x="3388289" y="29718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78" name="Google Shape;978;p111"/>
          <p:cNvSpPr txBox="1"/>
          <p:nvPr/>
        </p:nvSpPr>
        <p:spPr>
          <a:xfrm>
            <a:off x="8286057" y="29718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979" name="Google Shape;979;p111"/>
          <p:cNvSpPr txBox="1"/>
          <p:nvPr/>
        </p:nvSpPr>
        <p:spPr>
          <a:xfrm>
            <a:off x="9041645" y="2030908"/>
            <a:ext cx="8431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/>
          </a:p>
        </p:txBody>
      </p:sp>
      <p:sp>
        <p:nvSpPr>
          <p:cNvPr id="980" name="Google Shape;980;p111"/>
          <p:cNvSpPr txBox="1"/>
          <p:nvPr/>
        </p:nvSpPr>
        <p:spPr>
          <a:xfrm>
            <a:off x="8965446" y="3021508"/>
            <a:ext cx="10929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sp>
        <p:nvSpPr>
          <p:cNvPr id="981" name="Google Shape;981;p111"/>
          <p:cNvSpPr/>
          <p:nvPr/>
        </p:nvSpPr>
        <p:spPr>
          <a:xfrm>
            <a:off x="5003045" y="48006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11"/>
          <p:cNvSpPr txBox="1"/>
          <p:nvPr/>
        </p:nvSpPr>
        <p:spPr>
          <a:xfrm>
            <a:off x="5003045" y="4953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983" name="Google Shape;983;p111"/>
          <p:cNvSpPr/>
          <p:nvPr/>
        </p:nvSpPr>
        <p:spPr>
          <a:xfrm>
            <a:off x="3936245" y="50292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11"/>
          <p:cNvSpPr/>
          <p:nvPr/>
        </p:nvSpPr>
        <p:spPr>
          <a:xfrm>
            <a:off x="7060445" y="50292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11"/>
          <p:cNvSpPr txBox="1"/>
          <p:nvPr/>
        </p:nvSpPr>
        <p:spPr>
          <a:xfrm>
            <a:off x="3388289" y="49530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86" name="Google Shape;986;p111"/>
          <p:cNvSpPr txBox="1"/>
          <p:nvPr/>
        </p:nvSpPr>
        <p:spPr>
          <a:xfrm>
            <a:off x="8286057" y="49530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987" name="Google Shape;987;p111"/>
          <p:cNvSpPr txBox="1"/>
          <p:nvPr/>
        </p:nvSpPr>
        <p:spPr>
          <a:xfrm>
            <a:off x="8965446" y="5002708"/>
            <a:ext cx="10725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ID</a:t>
            </a:r>
            <a:endParaRPr/>
          </a:p>
        </p:txBody>
      </p:sp>
      <p:sp>
        <p:nvSpPr>
          <p:cNvPr id="988" name="Google Shape;988;p111"/>
          <p:cNvSpPr/>
          <p:nvPr/>
        </p:nvSpPr>
        <p:spPr>
          <a:xfrm>
            <a:off x="5021646" y="5715000"/>
            <a:ext cx="19812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11"/>
          <p:cNvSpPr txBox="1"/>
          <p:nvPr/>
        </p:nvSpPr>
        <p:spPr>
          <a:xfrm>
            <a:off x="5021646" y="5754470"/>
            <a:ext cx="1981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/>
          </a:p>
        </p:txBody>
      </p:sp>
      <p:sp>
        <p:nvSpPr>
          <p:cNvPr id="990" name="Google Shape;990;p111"/>
          <p:cNvSpPr/>
          <p:nvPr/>
        </p:nvSpPr>
        <p:spPr>
          <a:xfrm>
            <a:off x="3954846" y="5943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11"/>
          <p:cNvSpPr/>
          <p:nvPr/>
        </p:nvSpPr>
        <p:spPr>
          <a:xfrm>
            <a:off x="7079046" y="5943600"/>
            <a:ext cx="990600" cy="22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11"/>
          <p:cNvSpPr txBox="1"/>
          <p:nvPr/>
        </p:nvSpPr>
        <p:spPr>
          <a:xfrm>
            <a:off x="3406890" y="5867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93" name="Google Shape;993;p111"/>
          <p:cNvSpPr txBox="1"/>
          <p:nvPr/>
        </p:nvSpPr>
        <p:spPr>
          <a:xfrm>
            <a:off x="8304658" y="5867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994" name="Google Shape;994;p111"/>
          <p:cNvSpPr txBox="1"/>
          <p:nvPr/>
        </p:nvSpPr>
        <p:spPr>
          <a:xfrm>
            <a:off x="8973835" y="5917108"/>
            <a:ext cx="10929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sp>
        <p:nvSpPr>
          <p:cNvPr id="995" name="Google Shape;995;p111"/>
          <p:cNvSpPr txBox="1"/>
          <p:nvPr/>
        </p:nvSpPr>
        <p:spPr>
          <a:xfrm>
            <a:off x="1524001" y="1371601"/>
            <a:ext cx="30078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/>
          </a:p>
        </p:txBody>
      </p:sp>
      <p:sp>
        <p:nvSpPr>
          <p:cNvPr id="996" name="Google Shape;996;p111"/>
          <p:cNvSpPr txBox="1"/>
          <p:nvPr/>
        </p:nvSpPr>
        <p:spPr>
          <a:xfrm>
            <a:off x="1524001" y="4114801"/>
            <a:ext cx="33498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algorithms</a:t>
            </a:r>
            <a:endParaRPr/>
          </a:p>
        </p:txBody>
      </p:sp>
      <p:sp>
        <p:nvSpPr>
          <p:cNvPr id="1002" name="Google Shape;1002;p1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Regression:</a:t>
            </a:r>
            <a:br>
              <a:rPr lang="en-US"/>
            </a:br>
            <a:r>
              <a:rPr lang="en-US"/>
              <a:t>Ridge regression, Support Vector Machines, Random Forest,</a:t>
            </a:r>
            <a:br>
              <a:rPr lang="en-US"/>
            </a:br>
            <a:r>
              <a:rPr lang="en-US"/>
              <a:t>Multilayer Neural Networks, Deep Neural Networks, ...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Classification:</a:t>
            </a:r>
            <a:br>
              <a:rPr lang="en-US"/>
            </a:br>
            <a:r>
              <a:rPr lang="en-US"/>
              <a:t>Naive Base, , Support Vector Machines,</a:t>
            </a:r>
            <a:br>
              <a:rPr lang="en-US"/>
            </a:br>
            <a:r>
              <a:rPr lang="en-US"/>
              <a:t>Random Forest, Multilayer Neural Networks,</a:t>
            </a:r>
            <a:br>
              <a:rPr lang="en-US"/>
            </a:br>
            <a:r>
              <a:rPr lang="en-US"/>
              <a:t>Deep Neural Networks, ...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Clustering:</a:t>
            </a:r>
            <a:br>
              <a:rPr lang="en-US"/>
            </a:br>
            <a:r>
              <a:rPr lang="en-US"/>
              <a:t>k-Means, Hierarchical Clustering, ...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03" name="Google Shape;1003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support vector machine" id="1004" name="Google Shape;100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0778" y="3196046"/>
            <a:ext cx="2117199" cy="208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Supervised learning: methodology</a:t>
            </a:r>
            <a:endParaRPr b="1"/>
          </a:p>
        </p:txBody>
      </p:sp>
      <p:sp>
        <p:nvSpPr>
          <p:cNvPr id="1010" name="Google Shape;1010;p1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Select model, e.g., random forest, (deep) neural network, ...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model, i.e., determine parameters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Data: input + output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training data → determine model parameters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validation data → yardstick to avoid overfitting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Data: input + output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testing data → final scoring of the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Production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Data: input → predict output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Image result for overfitting" id="1011" name="Google Shape;101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281" y="4021668"/>
            <a:ext cx="5417161" cy="202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Issues</a:t>
            </a:r>
            <a:endParaRPr/>
          </a:p>
        </p:txBody>
      </p:sp>
      <p:sp>
        <p:nvSpPr>
          <p:cNvPr id="1017" name="Google Shape;1017;p114"/>
          <p:cNvSpPr txBox="1"/>
          <p:nvPr>
            <p:ph idx="1" type="body"/>
          </p:nvPr>
        </p:nvSpPr>
        <p:spPr>
          <a:xfrm>
            <a:off x="838200" y="1549469"/>
            <a:ext cx="10515600" cy="503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machine learning/AI projects fail</a:t>
            </a:r>
            <a:br>
              <a:rPr lang="en-US"/>
            </a:br>
            <a:r>
              <a:rPr lang="en-US"/>
              <a:t>(Gartner claims 85 %)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Ethics, e.g., Amazon has/had</a:t>
            </a:r>
            <a:br>
              <a:rPr lang="en-US"/>
            </a:br>
            <a:r>
              <a:rPr lang="en-US"/>
              <a:t>sub-par employees fired by an AI</a:t>
            </a:r>
            <a:br>
              <a:rPr lang="en-US"/>
            </a:br>
            <a:r>
              <a:rPr lang="en-US"/>
              <a:t>automatically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See discussion this week, around the use of AI to write prose 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Steven Johnson “A.I. Is Mastering Language. Should We Trust What It Says? NYTimes Magazine,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https://www.nytimes.com/2022/04/15/magazine/ai-language.html</a:t>
            </a:r>
            <a:r>
              <a:rPr lang="en-US"/>
              <a:t>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Emily Bender “</a:t>
            </a:r>
            <a:r>
              <a:rPr b="1" lang="en-US"/>
              <a:t>On NYT Magazine on AI: Resist the Urge to be Impressed”, Apr 17</a:t>
            </a:r>
            <a:r>
              <a:rPr b="1" baseline="30000" lang="en-US"/>
              <a:t>th</a:t>
            </a:r>
            <a:r>
              <a:rPr b="1" lang="en-US"/>
              <a:t>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https://medium.com/@emilymenonbender/on-nyt-magazine-on-ai-resist-the-urge-to-be-impressed-3d92fd9a0edd</a:t>
            </a:r>
            <a:r>
              <a:rPr lang="en-US"/>
              <a:t>)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18" name="Google Shape;1018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terminator" id="1019" name="Google Shape;1019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715" y="2449081"/>
            <a:ext cx="3044940" cy="1832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ject failure" id="1020" name="Google Shape;1020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3838" y="744001"/>
            <a:ext cx="2844698" cy="14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Reasons for failure</a:t>
            </a:r>
            <a:endParaRPr/>
          </a:p>
        </p:txBody>
      </p:sp>
      <p:sp>
        <p:nvSpPr>
          <p:cNvPr id="1027" name="Google Shape;1027;p1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Asking the wrong question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Trying to solve the wrong problem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having enough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having the right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Having too much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Hiring the wrong people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the wrong tools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having the right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having the right yardstick</a:t>
            </a:r>
            <a:endParaRPr/>
          </a:p>
        </p:txBody>
      </p:sp>
      <p:sp>
        <p:nvSpPr>
          <p:cNvPr id="1028" name="Google Shape;1028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1029" name="Google Shape;102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6206" y="2300158"/>
            <a:ext cx="3937307" cy="295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Frameworks</a:t>
            </a:r>
            <a:endParaRPr/>
          </a:p>
        </p:txBody>
      </p:sp>
      <p:sp>
        <p:nvSpPr>
          <p:cNvPr id="1035" name="Google Shape;1035;p1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Programming languages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Python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C++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...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libraries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scikit-learn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PyTorch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TensorFlow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Keras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</p:txBody>
      </p:sp>
      <p:sp>
        <p:nvSpPr>
          <p:cNvPr id="1036" name="Google Shape;1036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37" name="Google Shape;1037;p116"/>
          <p:cNvGrpSpPr/>
          <p:nvPr/>
        </p:nvGrpSpPr>
        <p:grpSpPr>
          <a:xfrm>
            <a:off x="3976288" y="3680111"/>
            <a:ext cx="6082112" cy="492555"/>
            <a:chOff x="1630337" y="3327488"/>
            <a:chExt cx="6082112" cy="492555"/>
          </a:xfrm>
        </p:grpSpPr>
        <p:sp>
          <p:nvSpPr>
            <p:cNvPr id="1038" name="Google Shape;1038;p116"/>
            <p:cNvSpPr txBox="1"/>
            <p:nvPr/>
          </p:nvSpPr>
          <p:spPr>
            <a:xfrm>
              <a:off x="4542137" y="3327488"/>
              <a:ext cx="3170312" cy="40011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classic machine learning</a:t>
              </a:r>
              <a:endParaRPr/>
            </a:p>
          </p:txBody>
        </p:sp>
        <p:cxnSp>
          <p:nvCxnSpPr>
            <p:cNvPr id="1039" name="Google Shape;1039;p116"/>
            <p:cNvCxnSpPr>
              <a:stCxn id="1038" idx="1"/>
            </p:cNvCxnSpPr>
            <p:nvPr/>
          </p:nvCxnSpPr>
          <p:spPr>
            <a:xfrm flipH="1">
              <a:off x="1630337" y="3527543"/>
              <a:ext cx="2911800" cy="29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  <p:grpSp>
        <p:nvGrpSpPr>
          <p:cNvPr id="1040" name="Google Shape;1040;p116"/>
          <p:cNvGrpSpPr/>
          <p:nvPr/>
        </p:nvGrpSpPr>
        <p:grpSpPr>
          <a:xfrm>
            <a:off x="3976382" y="4473640"/>
            <a:ext cx="6082018" cy="1311348"/>
            <a:chOff x="2452382" y="4006506"/>
            <a:chExt cx="6082018" cy="1311348"/>
          </a:xfrm>
        </p:grpSpPr>
        <p:grpSp>
          <p:nvGrpSpPr>
            <p:cNvPr id="1041" name="Google Shape;1041;p116"/>
            <p:cNvGrpSpPr/>
            <p:nvPr/>
          </p:nvGrpSpPr>
          <p:grpSpPr>
            <a:xfrm>
              <a:off x="2668288" y="4206100"/>
              <a:ext cx="5866112" cy="455955"/>
              <a:chOff x="1846337" y="3399712"/>
              <a:chExt cx="5866112" cy="455955"/>
            </a:xfrm>
          </p:grpSpPr>
          <p:sp>
            <p:nvSpPr>
              <p:cNvPr id="1042" name="Google Shape;1042;p116"/>
              <p:cNvSpPr txBox="1"/>
              <p:nvPr/>
            </p:nvSpPr>
            <p:spPr>
              <a:xfrm>
                <a:off x="4542137" y="3399712"/>
                <a:ext cx="3170312" cy="40011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deep learning frameworks</a:t>
                </a:r>
                <a:endParaRPr/>
              </a:p>
            </p:txBody>
          </p:sp>
          <p:cxnSp>
            <p:nvCxnSpPr>
              <p:cNvPr id="1043" name="Google Shape;1043;p116"/>
              <p:cNvCxnSpPr>
                <a:stCxn id="1042" idx="1"/>
                <a:endCxn id="1044" idx="1"/>
              </p:cNvCxnSpPr>
              <p:nvPr/>
            </p:nvCxnSpPr>
            <p:spPr>
              <a:xfrm flipH="1">
                <a:off x="1846337" y="3599767"/>
                <a:ext cx="2695800" cy="2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lg" w="lg" type="stealth"/>
              </a:ln>
            </p:spPr>
          </p:cxnSp>
        </p:grpSp>
        <p:sp>
          <p:nvSpPr>
            <p:cNvPr id="1044" name="Google Shape;1044;p116"/>
            <p:cNvSpPr/>
            <p:nvPr/>
          </p:nvSpPr>
          <p:spPr>
            <a:xfrm>
              <a:off x="2452382" y="4006506"/>
              <a:ext cx="216024" cy="131134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5" name="Google Shape;1045;p116"/>
          <p:cNvSpPr txBox="1"/>
          <p:nvPr/>
        </p:nvSpPr>
        <p:spPr>
          <a:xfrm>
            <a:off x="7434132" y="2345659"/>
            <a:ext cx="3406702" cy="46166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Fast-evolving ecosystem!</a:t>
            </a:r>
            <a:endParaRPr/>
          </a:p>
        </p:txBody>
      </p:sp>
      <p:sp>
        <p:nvSpPr>
          <p:cNvPr id="1046" name="Google Shape;1046;p116"/>
          <p:cNvSpPr/>
          <p:nvPr/>
        </p:nvSpPr>
        <p:spPr>
          <a:xfrm>
            <a:off x="1534318" y="4114482"/>
            <a:ext cx="1656184" cy="39197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6"/>
          <p:cNvSpPr/>
          <p:nvPr/>
        </p:nvSpPr>
        <p:spPr>
          <a:xfrm>
            <a:off x="1534318" y="5152004"/>
            <a:ext cx="1656184" cy="39197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16"/>
          <p:cNvSpPr/>
          <p:nvPr/>
        </p:nvSpPr>
        <p:spPr>
          <a:xfrm>
            <a:off x="1534318" y="2227653"/>
            <a:ext cx="1656184" cy="39197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scikit-learn</a:t>
            </a:r>
            <a:endParaRPr/>
          </a:p>
        </p:txBody>
      </p:sp>
      <p:sp>
        <p:nvSpPr>
          <p:cNvPr id="1054" name="Google Shape;1054;p1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Nice end-to-end framework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exploration (+ pandas + holoviews)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preprocessing (+ pandas)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cleaning/missing values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normalization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training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testing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application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"Classic" machine learning only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https://scikit-learn.org/stable/</a:t>
            </a:r>
            <a:endParaRPr/>
          </a:p>
        </p:txBody>
      </p:sp>
      <p:pic>
        <p:nvPicPr>
          <p:cNvPr descr="Logo" id="1055" name="Google Shape;105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880" y="3355989"/>
            <a:ext cx="3560297" cy="129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Intelligence</a:t>
            </a:r>
            <a:endParaRPr/>
          </a:p>
        </p:txBody>
      </p:sp>
      <p:sp>
        <p:nvSpPr>
          <p:cNvPr id="481" name="Google Shape;481;p73"/>
          <p:cNvSpPr txBox="1"/>
          <p:nvPr>
            <p:ph idx="1" type="body"/>
          </p:nvPr>
        </p:nvSpPr>
        <p:spPr>
          <a:xfrm>
            <a:off x="609600" y="1345678"/>
            <a:ext cx="10570590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Ability for abstract thought, understanding, communication, reasoning, planning, emotional intelligence, problem solving, </a:t>
            </a:r>
            <a:r>
              <a:rPr b="1" lang="en-US"/>
              <a:t>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ability to learn and/or adapt is generally considered a hallmark of intelligence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82" name="Google Shape;48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598315"/>
            <a:ext cx="6030570" cy="30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3"/>
          <p:cNvSpPr txBox="1"/>
          <p:nvPr/>
        </p:nvSpPr>
        <p:spPr>
          <a:xfrm>
            <a:off x="1524043" y="4744731"/>
            <a:ext cx="416131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“the acquisition of knowledge or skills through experience, study, or by being taught.”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1061" name="Google Shape;1061;p1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ingestion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CSV/JSON/XML/H5 files, RDBMS, NoSQL, HTTP,...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cleaning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outliers/invalid values? → filter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missing values? → impute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transformation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scaling/normalization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062" name="Google Shape;1062;p118"/>
          <p:cNvGrpSpPr/>
          <p:nvPr/>
        </p:nvGrpSpPr>
        <p:grpSpPr>
          <a:xfrm>
            <a:off x="5529943" y="2856412"/>
            <a:ext cx="6472554" cy="3151187"/>
            <a:chOff x="5529943" y="2856412"/>
            <a:chExt cx="6472554" cy="3151187"/>
          </a:xfrm>
        </p:grpSpPr>
        <p:pic>
          <p:nvPicPr>
            <p:cNvPr descr="Data Pipeline" id="1063" name="Google Shape;1063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9943" y="3680977"/>
              <a:ext cx="6472554" cy="2326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118"/>
            <p:cNvSpPr txBox="1"/>
            <p:nvPr/>
          </p:nvSpPr>
          <p:spPr>
            <a:xfrm>
              <a:off x="7532915" y="2856412"/>
              <a:ext cx="3084499" cy="461665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Must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be done systematically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" id="1065" name="Google Shape;1065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2937" y="5218151"/>
            <a:ext cx="1954023" cy="708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1066" name="Google Shape;1066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943" y="1596618"/>
            <a:ext cx="3188335" cy="66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Deep Learning notes</a:t>
            </a:r>
            <a:endParaRPr/>
          </a:p>
        </p:txBody>
      </p:sp>
      <p:sp>
        <p:nvSpPr>
          <p:cNvPr id="1072" name="Google Shape;1072;p1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From neurons to ANNs</a:t>
            </a:r>
            <a:endParaRPr/>
          </a:p>
        </p:txBody>
      </p:sp>
      <p:sp>
        <p:nvSpPr>
          <p:cNvPr id="1078" name="Google Shape;1078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9" name="Google Shape;1079;p120"/>
          <p:cNvPicPr preferRelativeResize="0"/>
          <p:nvPr/>
        </p:nvPicPr>
        <p:blipFill rotWithShape="1">
          <a:blip r:embed="rId3">
            <a:alphaModFix/>
          </a:blip>
          <a:srcRect b="14515" l="5659" r="0" t="19303"/>
          <a:stretch/>
        </p:blipFill>
        <p:spPr>
          <a:xfrm>
            <a:off x="1032388" y="1490114"/>
            <a:ext cx="5046196" cy="2123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zerobio.com/central/actionpotential.jpg" id="1080" name="Google Shape;1080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611" y="631625"/>
            <a:ext cx="3445504" cy="3538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120"/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p:sp>
          <p:nvSpPr>
            <p:cNvPr id="1082" name="Google Shape;1082;p120"/>
            <p:cNvSpPr txBox="1"/>
            <p:nvPr/>
          </p:nvSpPr>
          <p:spPr>
            <a:xfrm>
              <a:off x="5289131" y="4694923"/>
              <a:ext cx="2375266" cy="6223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1083" name="Google Shape;1083;p120"/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1084" name="Google Shape;1084;p120"/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descr="Image result for sigmoid function" id="1085" name="Google Shape;1085;p1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6" name="Google Shape;1086;p120"/>
                <p:cNvSpPr txBox="1"/>
                <p:nvPr/>
              </p:nvSpPr>
              <p:spPr>
                <a:xfrm>
                  <a:off x="11716106" y="5570997"/>
                  <a:ext cx="197746" cy="276999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 b="-2221" l="-12119" r="-9089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87" name="Google Shape;1087;p120"/>
                <p:cNvSpPr txBox="1"/>
                <p:nvPr/>
              </p:nvSpPr>
              <p:spPr>
                <a:xfrm>
                  <a:off x="10216977" y="4565104"/>
                  <a:ext cx="529632" cy="276999"/>
                </a:xfrm>
                <a:prstGeom prst="rect">
                  <a:avLst/>
                </a:prstGeom>
                <a:blipFill rotWithShape="1">
                  <a:blip r:embed="rId8">
                    <a:alphaModFix/>
                  </a:blip>
                  <a:stretch>
                    <a:fillRect b="-2221" l="-4597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</p:grpSp>
          <p:sp>
            <p:nvSpPr>
              <p:cNvPr id="1088" name="Google Shape;1088;p120"/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activation function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9" name="Google Shape;1089;p120"/>
          <p:cNvGrpSpPr/>
          <p:nvPr/>
        </p:nvGrpSpPr>
        <p:grpSpPr>
          <a:xfrm>
            <a:off x="1446566" y="3696117"/>
            <a:ext cx="3453156" cy="2645681"/>
            <a:chOff x="1446566" y="3696117"/>
            <a:chExt cx="3453156" cy="2645681"/>
          </a:xfrm>
        </p:grpSpPr>
        <p:grpSp>
          <p:nvGrpSpPr>
            <p:cNvPr id="1090" name="Google Shape;1090;p120"/>
            <p:cNvGrpSpPr/>
            <p:nvPr/>
          </p:nvGrpSpPr>
          <p:grpSpPr>
            <a:xfrm>
              <a:off x="1446566" y="4026939"/>
              <a:ext cx="2258854" cy="2314859"/>
              <a:chOff x="1446566" y="4026939"/>
              <a:chExt cx="2258854" cy="2314859"/>
            </a:xfrm>
          </p:grpSpPr>
          <p:grpSp>
            <p:nvGrpSpPr>
              <p:cNvPr id="1091" name="Google Shape;1091;p120"/>
              <p:cNvGrpSpPr/>
              <p:nvPr/>
            </p:nvGrpSpPr>
            <p:grpSpPr>
              <a:xfrm>
                <a:off x="1446566" y="4026939"/>
                <a:ext cx="2258854" cy="2314859"/>
                <a:chOff x="1446566" y="4026939"/>
                <a:chExt cx="2258854" cy="2314859"/>
              </a:xfrm>
            </p:grpSpPr>
            <p:sp>
              <p:nvSpPr>
                <p:cNvPr id="1092" name="Google Shape;1092;p120"/>
                <p:cNvSpPr txBox="1"/>
                <p:nvPr/>
              </p:nvSpPr>
              <p:spPr>
                <a:xfrm>
                  <a:off x="1875231" y="4154424"/>
                  <a:ext cx="331565" cy="276999"/>
                </a:xfrm>
                <a:prstGeom prst="rect">
                  <a:avLst/>
                </a:prstGeom>
                <a:blipFill rotWithShape="1">
                  <a:blip r:embed="rId9">
                    <a:alphaModFix/>
                  </a:blip>
                  <a:stretch>
                    <a:fillRect b="-17777" l="-7405" r="-5555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3" name="Google Shape;1093;p120"/>
                <p:cNvSpPr txBox="1"/>
                <p:nvPr/>
              </p:nvSpPr>
              <p:spPr>
                <a:xfrm>
                  <a:off x="1876455" y="4559778"/>
                  <a:ext cx="336887" cy="276999"/>
                </a:xfrm>
                <a:prstGeom prst="rect">
                  <a:avLst/>
                </a:prstGeom>
                <a:blipFill rotWithShape="1">
                  <a:blip r:embed="rId10">
                    <a:alphaModFix/>
                  </a:blip>
                  <a:stretch>
                    <a:fillRect b="-17777" l="-7272" r="-5454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4" name="Google Shape;1094;p120"/>
                <p:cNvSpPr txBox="1"/>
                <p:nvPr/>
              </p:nvSpPr>
              <p:spPr>
                <a:xfrm>
                  <a:off x="1886287" y="4935354"/>
                  <a:ext cx="336887" cy="276999"/>
                </a:xfrm>
                <a:prstGeom prst="rect">
                  <a:avLst/>
                </a:prstGeom>
                <a:blipFill rotWithShape="1">
                  <a:blip r:embed="rId11">
                    <a:alphaModFix/>
                  </a:blip>
                  <a:stretch>
                    <a:fillRect b="-17777" l="-7141" r="-5355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5" name="Google Shape;1095;p120"/>
                <p:cNvSpPr txBox="1"/>
                <p:nvPr/>
              </p:nvSpPr>
              <p:spPr>
                <a:xfrm>
                  <a:off x="1886286" y="5803267"/>
                  <a:ext cx="369652" cy="276999"/>
                </a:xfrm>
                <a:prstGeom prst="rect">
                  <a:avLst/>
                </a:prstGeom>
                <a:blipFill rotWithShape="1">
                  <a:blip r:embed="rId12">
                    <a:alphaModFix/>
                  </a:blip>
                  <a:stretch>
                    <a:fillRect b="-17777" l="-6556" r="-4917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6" name="Google Shape;1096;p120"/>
                <p:cNvSpPr txBox="1"/>
                <p:nvPr/>
              </p:nvSpPr>
              <p:spPr>
                <a:xfrm>
                  <a:off x="1488494" y="4026939"/>
                  <a:ext cx="225959" cy="215444"/>
                </a:xfrm>
                <a:prstGeom prst="rect">
                  <a:avLst/>
                </a:prstGeom>
                <a:blipFill rotWithShape="1">
                  <a:blip r:embed="rId13">
                    <a:alphaModFix/>
                  </a:blip>
                  <a:stretch>
                    <a:fillRect b="-17141" l="-8106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7" name="Google Shape;1097;p120"/>
                <p:cNvSpPr txBox="1"/>
                <p:nvPr/>
              </p:nvSpPr>
              <p:spPr>
                <a:xfrm>
                  <a:off x="1480142" y="4617960"/>
                  <a:ext cx="230128" cy="215444"/>
                </a:xfrm>
                <a:prstGeom prst="rect">
                  <a:avLst/>
                </a:prstGeom>
                <a:blipFill rotWithShape="1">
                  <a:blip r:embed="rId14">
                    <a:alphaModFix/>
                  </a:blip>
                  <a:stretch>
                    <a:fillRect b="-17141" l="-10525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8" name="Google Shape;1098;p120"/>
                <p:cNvSpPr txBox="1"/>
                <p:nvPr/>
              </p:nvSpPr>
              <p:spPr>
                <a:xfrm>
                  <a:off x="1480142" y="5208868"/>
                  <a:ext cx="230128" cy="215444"/>
                </a:xfrm>
                <a:prstGeom prst="rect">
                  <a:avLst/>
                </a:prstGeom>
                <a:blipFill rotWithShape="1">
                  <a:blip r:embed="rId15">
                    <a:alphaModFix/>
                  </a:blip>
                  <a:stretch>
                    <a:fillRect b="-13888" l="-10525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099" name="Google Shape;1099;p120"/>
                <p:cNvSpPr txBox="1"/>
                <p:nvPr/>
              </p:nvSpPr>
              <p:spPr>
                <a:xfrm>
                  <a:off x="1462233" y="6063828"/>
                  <a:ext cx="257250" cy="215444"/>
                </a:xfrm>
                <a:prstGeom prst="rect">
                  <a:avLst/>
                </a:prstGeom>
                <a:blipFill rotWithShape="1">
                  <a:blip r:embed="rId16">
                    <a:alphaModFix/>
                  </a:blip>
                  <a:stretch>
                    <a:fillRect b="-17141" l="-9523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grpSp>
              <p:nvGrpSpPr>
                <p:cNvPr id="1100" name="Google Shape;1100;p120"/>
                <p:cNvGrpSpPr/>
                <p:nvPr/>
              </p:nvGrpSpPr>
              <p:grpSpPr>
                <a:xfrm>
                  <a:off x="1446566" y="4037516"/>
                  <a:ext cx="2258854" cy="2304282"/>
                  <a:chOff x="1446566" y="4037516"/>
                  <a:chExt cx="2258854" cy="2304282"/>
                </a:xfrm>
              </p:grpSpPr>
              <p:grpSp>
                <p:nvGrpSpPr>
                  <p:cNvPr id="1101" name="Google Shape;1101;p120"/>
                  <p:cNvGrpSpPr/>
                  <p:nvPr/>
                </p:nvGrpSpPr>
                <p:grpSpPr>
                  <a:xfrm>
                    <a:off x="1446566" y="4037516"/>
                    <a:ext cx="2258854" cy="2304282"/>
                    <a:chOff x="1446566" y="4037516"/>
                    <a:chExt cx="2258854" cy="2304282"/>
                  </a:xfrm>
                </p:grpSpPr>
                <p:cxnSp>
                  <p:nvCxnSpPr>
                    <p:cNvPr id="1102" name="Google Shape;1102;p120"/>
                    <p:cNvCxnSpPr>
                      <a:stCxn id="1103" idx="5"/>
                      <a:endCxn id="1104" idx="2"/>
                    </p:cNvCxnSpPr>
                    <p:nvPr/>
                  </p:nvCxnSpPr>
                  <p:spPr>
                    <a:xfrm>
                      <a:off x="1673160" y="4264110"/>
                      <a:ext cx="987600" cy="8016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med" w="med" type="stealth"/>
                    </a:ln>
                  </p:spPr>
                </p:cxnSp>
                <p:cxnSp>
                  <p:nvCxnSpPr>
                    <p:cNvPr id="1105" name="Google Shape;1105;p120"/>
                    <p:cNvCxnSpPr>
                      <a:stCxn id="1106" idx="6"/>
                      <a:endCxn id="1104" idx="2"/>
                    </p:cNvCxnSpPr>
                    <p:nvPr/>
                  </p:nvCxnSpPr>
                  <p:spPr>
                    <a:xfrm>
                      <a:off x="1712037" y="4764645"/>
                      <a:ext cx="948900" cy="3009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med" w="med" type="stealth"/>
                    </a:ln>
                  </p:spPr>
                </p:cxnSp>
                <p:sp>
                  <p:nvSpPr>
                    <p:cNvPr id="1103" name="Google Shape;1103;p120"/>
                    <p:cNvSpPr/>
                    <p:nvPr/>
                  </p:nvSpPr>
                  <p:spPr>
                    <a:xfrm>
                      <a:off x="1446566" y="4037516"/>
                      <a:ext cx="265471" cy="265471"/>
                    </a:xfrm>
                    <a:prstGeom prst="ellipse">
                      <a:avLst/>
                    </a:prstGeom>
                    <a:noFill/>
                    <a:ln cap="flat" cmpd="sng" w="12700">
                      <a:solidFill>
                        <a:schemeClr val="accent5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6" name="Google Shape;1106;p120"/>
                    <p:cNvSpPr/>
                    <p:nvPr/>
                  </p:nvSpPr>
                  <p:spPr>
                    <a:xfrm>
                      <a:off x="1446566" y="4631909"/>
                      <a:ext cx="265471" cy="265471"/>
                    </a:xfrm>
                    <a:prstGeom prst="ellipse">
                      <a:avLst/>
                    </a:prstGeom>
                    <a:noFill/>
                    <a:ln cap="flat" cmpd="sng" w="12700">
                      <a:solidFill>
                        <a:schemeClr val="accent5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7" name="Google Shape;1107;p120"/>
                    <p:cNvSpPr/>
                    <p:nvPr/>
                  </p:nvSpPr>
                  <p:spPr>
                    <a:xfrm>
                      <a:off x="1446566" y="5226302"/>
                      <a:ext cx="265471" cy="265471"/>
                    </a:xfrm>
                    <a:prstGeom prst="ellipse">
                      <a:avLst/>
                    </a:prstGeom>
                    <a:noFill/>
                    <a:ln cap="flat" cmpd="sng" w="12700">
                      <a:solidFill>
                        <a:schemeClr val="accent5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8" name="Google Shape;1108;p120"/>
                    <p:cNvSpPr/>
                    <p:nvPr/>
                  </p:nvSpPr>
                  <p:spPr>
                    <a:xfrm>
                      <a:off x="1446566" y="6076327"/>
                      <a:ext cx="265471" cy="265471"/>
                    </a:xfrm>
                    <a:prstGeom prst="ellipse">
                      <a:avLst/>
                    </a:prstGeom>
                    <a:noFill/>
                    <a:ln cap="flat" cmpd="sng" w="12700">
                      <a:solidFill>
                        <a:schemeClr val="accent5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4" name="Google Shape;1104;p120"/>
                    <p:cNvSpPr/>
                    <p:nvPr/>
                  </p:nvSpPr>
                  <p:spPr>
                    <a:xfrm>
                      <a:off x="2660849" y="4932932"/>
                      <a:ext cx="265471" cy="265471"/>
                    </a:xfrm>
                    <a:prstGeom prst="ellipse">
                      <a:avLst/>
                    </a:prstGeom>
                    <a:noFill/>
                    <a:ln cap="flat" cmpd="sng" w="12700">
                      <a:solidFill>
                        <a:schemeClr val="accent5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1109" name="Google Shape;1109;p120"/>
                    <p:cNvCxnSpPr>
                      <a:stCxn id="1107" idx="6"/>
                      <a:endCxn id="1104" idx="2"/>
                    </p:cNvCxnSpPr>
                    <p:nvPr/>
                  </p:nvCxnSpPr>
                  <p:spPr>
                    <a:xfrm flipH="1" rot="10800000">
                      <a:off x="1712037" y="5065638"/>
                      <a:ext cx="948900" cy="29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med" w="med" type="stealth"/>
                    </a:ln>
                  </p:spPr>
                </p:cxnSp>
                <p:cxnSp>
                  <p:nvCxnSpPr>
                    <p:cNvPr id="1110" name="Google Shape;1110;p120"/>
                    <p:cNvCxnSpPr>
                      <a:stCxn id="1108" idx="7"/>
                      <a:endCxn id="1104" idx="2"/>
                    </p:cNvCxnSpPr>
                    <p:nvPr/>
                  </p:nvCxnSpPr>
                  <p:spPr>
                    <a:xfrm flipH="1" rot="10800000">
                      <a:off x="1673160" y="5065804"/>
                      <a:ext cx="987600" cy="1049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med" w="med" type="stealth"/>
                    </a:ln>
                  </p:spPr>
                </p:cxnSp>
                <p:cxnSp>
                  <p:nvCxnSpPr>
                    <p:cNvPr id="1111" name="Google Shape;1111;p120"/>
                    <p:cNvCxnSpPr>
                      <a:stCxn id="1104" idx="6"/>
                    </p:cNvCxnSpPr>
                    <p:nvPr/>
                  </p:nvCxnSpPr>
                  <p:spPr>
                    <a:xfrm>
                      <a:off x="2926320" y="5065668"/>
                      <a:ext cx="7791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med" w="med" type="stealth"/>
                    </a:ln>
                  </p:spPr>
                </p:cxnSp>
                <p:sp>
                  <p:nvSpPr>
                    <p:cNvPr id="1112" name="Google Shape;1112;p120"/>
                    <p:cNvSpPr txBox="1"/>
                    <p:nvPr/>
                  </p:nvSpPr>
                  <p:spPr>
                    <a:xfrm rot="5400000">
                      <a:off x="1515905" y="5599846"/>
                      <a:ext cx="31451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13" name="Google Shape;1113;p120"/>
                  <p:cNvSpPr/>
                  <p:nvPr/>
                </p:nvSpPr>
                <p:spPr>
                  <a:xfrm>
                    <a:off x="2287274" y="5519041"/>
                    <a:ext cx="265471" cy="265471"/>
                  </a:xfrm>
                  <a:prstGeom prst="ellipse">
                    <a:avLst/>
                  </a:prstGeom>
                  <a:noFill/>
                  <a:ln cap="flat" cmpd="sng" w="12700">
                    <a:solidFill>
                      <a:schemeClr val="accent5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114" name="Google Shape;1114;p120"/>
                  <p:cNvCxnSpPr>
                    <a:stCxn id="1113" idx="7"/>
                    <a:endCxn id="1104" idx="3"/>
                  </p:cNvCxnSpPr>
                  <p:nvPr/>
                </p:nvCxnSpPr>
                <p:spPr>
                  <a:xfrm flipH="1" rot="10800000">
                    <a:off x="2513868" y="5159518"/>
                    <a:ext cx="186000" cy="398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med" w="med" type="stealth"/>
                  </a:ln>
                </p:spPr>
              </p:cxnSp>
            </p:grpSp>
            <p:sp>
              <p:nvSpPr>
                <p:cNvPr id="1115" name="Google Shape;1115;p120"/>
                <p:cNvSpPr txBox="1"/>
                <p:nvPr/>
              </p:nvSpPr>
              <p:spPr>
                <a:xfrm>
                  <a:off x="2644836" y="5282738"/>
                  <a:ext cx="197425" cy="276999"/>
                </a:xfrm>
                <a:prstGeom prst="rect">
                  <a:avLst/>
                </a:prstGeom>
                <a:blipFill rotWithShape="1">
                  <a:blip r:embed="rId17">
                    <a:alphaModFix/>
                  </a:blip>
                  <a:stretch>
                    <a:fillRect b="-11109" l="-24998" r="-2499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  <p:sp>
              <p:nvSpPr>
                <p:cNvPr id="1116" name="Google Shape;1116;p120"/>
                <p:cNvSpPr txBox="1"/>
                <p:nvPr/>
              </p:nvSpPr>
              <p:spPr>
                <a:xfrm>
                  <a:off x="3363995" y="4739087"/>
                  <a:ext cx="201145" cy="276999"/>
                </a:xfrm>
                <a:prstGeom prst="rect">
                  <a:avLst/>
                </a:prstGeom>
                <a:blipFill rotWithShape="1">
                  <a:blip r:embed="rId18">
                    <a:alphaModFix/>
                  </a:blip>
                  <a:stretch>
                    <a:fillRect b="-26085" l="-24240" r="-24239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/>
                </a:p>
              </p:txBody>
            </p:sp>
          </p:grpSp>
          <p:sp>
            <p:nvSpPr>
              <p:cNvPr id="1117" name="Google Shape;1117;p120"/>
              <p:cNvSpPr txBox="1"/>
              <p:nvPr/>
            </p:nvSpPr>
            <p:spPr>
              <a:xfrm>
                <a:off x="2284398" y="5548052"/>
                <a:ext cx="286938" cy="215444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 b="-11426" l="-12764" r="-10637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grpSp>
          <p:nvGrpSpPr>
            <p:cNvPr id="1118" name="Google Shape;1118;p120"/>
            <p:cNvGrpSpPr/>
            <p:nvPr/>
          </p:nvGrpSpPr>
          <p:grpSpPr>
            <a:xfrm>
              <a:off x="3032663" y="3696117"/>
              <a:ext cx="1867059" cy="853772"/>
              <a:chOff x="4911157" y="3696117"/>
              <a:chExt cx="1867059" cy="853772"/>
            </a:xfrm>
          </p:grpSpPr>
          <p:sp>
            <p:nvSpPr>
              <p:cNvPr id="1119" name="Google Shape;1119;p120"/>
              <p:cNvSpPr/>
              <p:nvPr/>
            </p:nvSpPr>
            <p:spPr>
              <a:xfrm>
                <a:off x="4911157" y="3696117"/>
                <a:ext cx="567207" cy="85377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20"/>
              <p:cNvSpPr txBox="1"/>
              <p:nvPr/>
            </p:nvSpPr>
            <p:spPr>
              <a:xfrm>
                <a:off x="5530759" y="3820039"/>
                <a:ext cx="1247457" cy="369332"/>
              </a:xfrm>
              <a:prstGeom prst="rect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Multilayer network</a:t>
            </a:r>
            <a:endParaRPr/>
          </a:p>
        </p:txBody>
      </p:sp>
      <p:sp>
        <p:nvSpPr>
          <p:cNvPr id="1126" name="Google Shape;1126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multilayer neural network" id="1127" name="Google Shape;112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540" y="1876220"/>
            <a:ext cx="6780059" cy="372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21"/>
          <p:cNvSpPr txBox="1"/>
          <p:nvPr/>
        </p:nvSpPr>
        <p:spPr>
          <a:xfrm>
            <a:off x="8579349" y="2723535"/>
            <a:ext cx="3350597" cy="107721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determine</a:t>
            </a:r>
            <a:b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weights?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Training: backpropagation</a:t>
            </a:r>
            <a:endParaRPr/>
          </a:p>
        </p:txBody>
      </p:sp>
      <p:sp>
        <p:nvSpPr>
          <p:cNvPr id="1134" name="Google Shape;1134;p1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Initialize weights "randomly"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all training epochs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for all input-output in training set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using input, compute output (forward)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compare computed output with training output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adapt weights (backward) to improve output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if accuracy is good enough, stop</a:t>
            </a:r>
            <a:endParaRPr sz="3200"/>
          </a:p>
        </p:txBody>
      </p:sp>
      <p:sp>
        <p:nvSpPr>
          <p:cNvPr id="1135" name="Google Shape;1135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dient descent stuck at local minima" id="1136" name="Google Shape;113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238" y="1350713"/>
            <a:ext cx="2467701" cy="18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489" name="Google Shape;489;p74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[Arthur Samuel, 1959]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Field of study that gives computers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the ability to learn without being explicitly programmed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[Kevin Murphy] algorithms that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automatically detect patterns in data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use the uncovered patterns to predict future data or other outcomes of interest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[Tom Mitchell] algorithms that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improve their performance (P)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at some task (T)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with experience (E)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0" name="Google Shape;490;p74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/>
          <p:nvPr>
            <p:ph type="title"/>
          </p:nvPr>
        </p:nvSpPr>
        <p:spPr>
          <a:xfrm>
            <a:off x="2253869" y="107950"/>
            <a:ext cx="76835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When Do We Use Machine Learning?</a:t>
            </a:r>
            <a:endParaRPr sz="4000"/>
          </a:p>
        </p:txBody>
      </p:sp>
      <p:sp>
        <p:nvSpPr>
          <p:cNvPr id="496" name="Google Shape;496;p75"/>
          <p:cNvSpPr txBox="1"/>
          <p:nvPr/>
        </p:nvSpPr>
        <p:spPr>
          <a:xfrm>
            <a:off x="2059941" y="1036743"/>
            <a:ext cx="7489825" cy="211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ML is used when: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 expertise does not exist (navigating on Mars)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Humans can’t explain their expertise (speech recognition)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must be customized (personalized medicine)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are based on huge amounts of data (genomics)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 txBox="1"/>
          <p:nvPr/>
        </p:nvSpPr>
        <p:spPr>
          <a:xfrm>
            <a:off x="1602739" y="5456344"/>
            <a:ext cx="6566534" cy="1353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469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isn’t always useful: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12800" marR="0" rtl="0" algn="l"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no need to “learn” to calculate payroll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179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slide by E. Alpaydin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1" y="3291621"/>
            <a:ext cx="2082477" cy="16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201" y="3291621"/>
            <a:ext cx="2001169" cy="16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9892" y="3287920"/>
            <a:ext cx="1973474" cy="167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5889" y="3291622"/>
            <a:ext cx="1830026" cy="1667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5"/>
          <p:cNvSpPr txBox="1"/>
          <p:nvPr/>
        </p:nvSpPr>
        <p:spPr>
          <a:xfrm>
            <a:off x="10027602" y="6422072"/>
            <a:ext cx="102870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>
            <p:ph idx="1" type="body"/>
          </p:nvPr>
        </p:nvSpPr>
        <p:spPr>
          <a:xfrm>
            <a:off x="1981200" y="609600"/>
            <a:ext cx="8305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  Traditional Programming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  Machine Learning</a:t>
            </a:r>
            <a:endParaRPr/>
          </a:p>
        </p:txBody>
      </p:sp>
      <p:sp>
        <p:nvSpPr>
          <p:cNvPr id="508" name="Google Shape;508;p76"/>
          <p:cNvSpPr/>
          <p:nvPr/>
        </p:nvSpPr>
        <p:spPr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/>
          </a:p>
        </p:txBody>
      </p:sp>
      <p:cxnSp>
        <p:nvCxnSpPr>
          <p:cNvPr id="509" name="Google Shape;509;p76"/>
          <p:cNvCxnSpPr/>
          <p:nvPr/>
        </p:nvCxnSpPr>
        <p:spPr>
          <a:xfrm>
            <a:off x="3962400" y="2057400"/>
            <a:ext cx="914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10" name="Google Shape;510;p76"/>
          <p:cNvCxnSpPr/>
          <p:nvPr/>
        </p:nvCxnSpPr>
        <p:spPr>
          <a:xfrm>
            <a:off x="3962400" y="2743200"/>
            <a:ext cx="914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11" name="Google Shape;511;p76"/>
          <p:cNvCxnSpPr/>
          <p:nvPr/>
        </p:nvCxnSpPr>
        <p:spPr>
          <a:xfrm>
            <a:off x="7543800" y="2286000"/>
            <a:ext cx="762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12" name="Google Shape;512;p76"/>
          <p:cNvSpPr txBox="1"/>
          <p:nvPr/>
        </p:nvSpPr>
        <p:spPr>
          <a:xfrm>
            <a:off x="2879725" y="1692275"/>
            <a:ext cx="10414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513" name="Google Shape;513;p76"/>
          <p:cNvSpPr txBox="1"/>
          <p:nvPr/>
        </p:nvSpPr>
        <p:spPr>
          <a:xfrm>
            <a:off x="2059750" y="2362200"/>
            <a:ext cx="189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/>
          </a:p>
        </p:txBody>
      </p:sp>
      <p:sp>
        <p:nvSpPr>
          <p:cNvPr id="514" name="Google Shape;514;p76"/>
          <p:cNvSpPr txBox="1"/>
          <p:nvPr/>
        </p:nvSpPr>
        <p:spPr>
          <a:xfrm>
            <a:off x="8305800" y="1981200"/>
            <a:ext cx="158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515" name="Google Shape;515;p76"/>
          <p:cNvSpPr/>
          <p:nvPr/>
        </p:nvSpPr>
        <p:spPr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/>
          </a:p>
        </p:txBody>
      </p:sp>
      <p:cxnSp>
        <p:nvCxnSpPr>
          <p:cNvPr id="516" name="Google Shape;516;p76"/>
          <p:cNvCxnSpPr/>
          <p:nvPr/>
        </p:nvCxnSpPr>
        <p:spPr>
          <a:xfrm>
            <a:off x="4038600" y="4876800"/>
            <a:ext cx="914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17" name="Google Shape;517;p76"/>
          <p:cNvCxnSpPr/>
          <p:nvPr/>
        </p:nvCxnSpPr>
        <p:spPr>
          <a:xfrm>
            <a:off x="4038600" y="5562600"/>
            <a:ext cx="914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18" name="Google Shape;518;p76"/>
          <p:cNvCxnSpPr/>
          <p:nvPr/>
        </p:nvCxnSpPr>
        <p:spPr>
          <a:xfrm>
            <a:off x="7620000" y="5105400"/>
            <a:ext cx="762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19" name="Google Shape;519;p76"/>
          <p:cNvSpPr txBox="1"/>
          <p:nvPr/>
        </p:nvSpPr>
        <p:spPr>
          <a:xfrm>
            <a:off x="2955925" y="4511675"/>
            <a:ext cx="10414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520" name="Google Shape;520;p76"/>
          <p:cNvSpPr txBox="1"/>
          <p:nvPr/>
        </p:nvSpPr>
        <p:spPr>
          <a:xfrm>
            <a:off x="2405001" y="5257800"/>
            <a:ext cx="158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521" name="Google Shape;521;p76"/>
          <p:cNvSpPr txBox="1"/>
          <p:nvPr/>
        </p:nvSpPr>
        <p:spPr>
          <a:xfrm>
            <a:off x="8382000" y="4800600"/>
            <a:ext cx="197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/>
          <p:nvPr>
            <p:ph type="title"/>
          </p:nvPr>
        </p:nvSpPr>
        <p:spPr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527" name="Google Shape;527;p77"/>
          <p:cNvSpPr txBox="1"/>
          <p:nvPr>
            <p:ph idx="1" type="body"/>
          </p:nvPr>
        </p:nvSpPr>
        <p:spPr>
          <a:xfrm>
            <a:off x="914400" y="11430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you are a Scientist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you are an Engineer / Entrepreneur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Get lots of data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Machine Learning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???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/>
              <a:t>Profit!</a:t>
            </a:r>
            <a:endParaRPr/>
          </a:p>
        </p:txBody>
      </p:sp>
      <p:sp>
        <p:nvSpPr>
          <p:cNvPr id="528" name="Google Shape;528;p77"/>
          <p:cNvSpPr txBox="1"/>
          <p:nvPr>
            <p:ph idx="12" type="sldNum"/>
          </p:nvPr>
        </p:nvSpPr>
        <p:spPr>
          <a:xfrm>
            <a:off x="9448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>
              <a:solidFill>
                <a:srgbClr val="7F7F7F"/>
              </a:solidFill>
            </a:endParaRPr>
          </a:p>
        </p:txBody>
      </p:sp>
      <p:grpSp>
        <p:nvGrpSpPr>
          <p:cNvPr id="529" name="Google Shape;529;p77"/>
          <p:cNvGrpSpPr/>
          <p:nvPr/>
        </p:nvGrpSpPr>
        <p:grpSpPr>
          <a:xfrm>
            <a:off x="1812924" y="1828800"/>
            <a:ext cx="8568922" cy="1143000"/>
            <a:chOff x="1111248" y="76200"/>
            <a:chExt cx="8568922" cy="1143000"/>
          </a:xfrm>
        </p:grpSpPr>
        <p:sp>
          <p:nvSpPr>
            <p:cNvPr id="530" name="Google Shape;530;p77"/>
            <p:cNvSpPr txBox="1"/>
            <p:nvPr/>
          </p:nvSpPr>
          <p:spPr>
            <a:xfrm>
              <a:off x="1111248" y="391180"/>
              <a:ext cx="184467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531" name="Google Shape;531;p77"/>
            <p:cNvSpPr txBox="1"/>
            <p:nvPr/>
          </p:nvSpPr>
          <p:spPr>
            <a:xfrm>
              <a:off x="6578705" y="391180"/>
              <a:ext cx="3101465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Understanding</a:t>
              </a:r>
              <a:endParaRPr/>
            </a:p>
          </p:txBody>
        </p:sp>
        <p:sp>
          <p:nvSpPr>
            <p:cNvPr id="532" name="Google Shape;532;p77"/>
            <p:cNvSpPr/>
            <p:nvPr/>
          </p:nvSpPr>
          <p:spPr>
            <a:xfrm>
              <a:off x="2651124" y="526550"/>
              <a:ext cx="574781" cy="2423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4D0081"/>
                </a:gs>
                <a:gs pos="80000">
                  <a:srgbClr val="6500AA"/>
                </a:gs>
                <a:gs pos="100000">
                  <a:srgbClr val="6700AF"/>
                </a:gs>
              </a:gsLst>
              <a:lin ang="16200000" scaled="0"/>
            </a:gradFill>
            <a:ln cap="flat" cmpd="sng" w="9525">
              <a:solidFill>
                <a:srgbClr val="6207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5969105" y="526550"/>
              <a:ext cx="574781" cy="2423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4D0081"/>
                </a:gs>
                <a:gs pos="80000">
                  <a:srgbClr val="6500AA"/>
                </a:gs>
                <a:gs pos="100000">
                  <a:srgbClr val="6700AF"/>
                </a:gs>
              </a:gsLst>
              <a:lin ang="16200000" scaled="0"/>
            </a:gradFill>
            <a:ln cap="flat" cmpd="sng" w="9525">
              <a:solidFill>
                <a:srgbClr val="6207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3321155" y="76200"/>
              <a:ext cx="2571750" cy="1143000"/>
            </a:xfrm>
            <a:prstGeom prst="cloud">
              <a:avLst/>
            </a:prstGeom>
            <a:gradFill>
              <a:gsLst>
                <a:gs pos="0">
                  <a:srgbClr val="4D0081"/>
                </a:gs>
                <a:gs pos="80000">
                  <a:srgbClr val="6500AA"/>
                </a:gs>
                <a:gs pos="100000">
                  <a:srgbClr val="6700A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Machine </a:t>
              </a:r>
              <a:br>
                <a:rPr lang="en-US" sz="2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lang="en-US" sz="2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Learning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nk Pres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